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82"/>
  </p:notesMasterIdLst>
  <p:handoutMasterIdLst>
    <p:handoutMasterId r:id="rId83"/>
  </p:handoutMasterIdLst>
  <p:sldIdLst>
    <p:sldId id="2496" r:id="rId2"/>
    <p:sldId id="558" r:id="rId3"/>
    <p:sldId id="483" r:id="rId4"/>
    <p:sldId id="326" r:id="rId5"/>
    <p:sldId id="2346" r:id="rId6"/>
    <p:sldId id="2347" r:id="rId7"/>
    <p:sldId id="2493" r:id="rId8"/>
    <p:sldId id="2494" r:id="rId9"/>
    <p:sldId id="2495" r:id="rId10"/>
    <p:sldId id="2348" r:id="rId11"/>
    <p:sldId id="2349" r:id="rId12"/>
    <p:sldId id="2351" r:id="rId13"/>
    <p:sldId id="2405" r:id="rId14"/>
    <p:sldId id="2485" r:id="rId15"/>
    <p:sldId id="2487" r:id="rId16"/>
    <p:sldId id="2355" r:id="rId17"/>
    <p:sldId id="2353" r:id="rId18"/>
    <p:sldId id="2354" r:id="rId19"/>
    <p:sldId id="2356" r:id="rId20"/>
    <p:sldId id="2357" r:id="rId21"/>
    <p:sldId id="2358" r:id="rId22"/>
    <p:sldId id="2359" r:id="rId23"/>
    <p:sldId id="2360" r:id="rId24"/>
    <p:sldId id="2361" r:id="rId25"/>
    <p:sldId id="2362" r:id="rId26"/>
    <p:sldId id="2426" r:id="rId27"/>
    <p:sldId id="2363" r:id="rId28"/>
    <p:sldId id="2491" r:id="rId29"/>
    <p:sldId id="2488" r:id="rId30"/>
    <p:sldId id="2480" r:id="rId31"/>
    <p:sldId id="2481" r:id="rId32"/>
    <p:sldId id="2489" r:id="rId33"/>
    <p:sldId id="2490" r:id="rId34"/>
    <p:sldId id="2429" r:id="rId35"/>
    <p:sldId id="2430" r:id="rId36"/>
    <p:sldId id="2428" r:id="rId37"/>
    <p:sldId id="2431" r:id="rId38"/>
    <p:sldId id="2497" r:id="rId39"/>
    <p:sldId id="2441" r:id="rId40"/>
    <p:sldId id="2442" r:id="rId41"/>
    <p:sldId id="2443" r:id="rId42"/>
    <p:sldId id="2483" r:id="rId43"/>
    <p:sldId id="2454" r:id="rId44"/>
    <p:sldId id="2449" r:id="rId45"/>
    <p:sldId id="2452" r:id="rId46"/>
    <p:sldId id="2447" r:id="rId47"/>
    <p:sldId id="2455" r:id="rId48"/>
    <p:sldId id="2448" r:id="rId49"/>
    <p:sldId id="2456" r:id="rId50"/>
    <p:sldId id="2501" r:id="rId51"/>
    <p:sldId id="2460" r:id="rId52"/>
    <p:sldId id="2461" r:id="rId53"/>
    <p:sldId id="2462" r:id="rId54"/>
    <p:sldId id="2463" r:id="rId55"/>
    <p:sldId id="2464" r:id="rId56"/>
    <p:sldId id="2465" r:id="rId57"/>
    <p:sldId id="2466" r:id="rId58"/>
    <p:sldId id="2467" r:id="rId59"/>
    <p:sldId id="2468" r:id="rId60"/>
    <p:sldId id="2469" r:id="rId61"/>
    <p:sldId id="2470" r:id="rId62"/>
    <p:sldId id="2471" r:id="rId63"/>
    <p:sldId id="2472" r:id="rId64"/>
    <p:sldId id="2473" r:id="rId65"/>
    <p:sldId id="2474" r:id="rId66"/>
    <p:sldId id="2475" r:id="rId67"/>
    <p:sldId id="2476" r:id="rId68"/>
    <p:sldId id="2477" r:id="rId69"/>
    <p:sldId id="2478" r:id="rId70"/>
    <p:sldId id="2479" r:id="rId71"/>
    <p:sldId id="2300" r:id="rId72"/>
    <p:sldId id="2141" r:id="rId73"/>
    <p:sldId id="2143" r:id="rId74"/>
    <p:sldId id="534" r:id="rId75"/>
    <p:sldId id="535" r:id="rId76"/>
    <p:sldId id="662" r:id="rId77"/>
    <p:sldId id="663" r:id="rId78"/>
    <p:sldId id="2498" r:id="rId79"/>
    <p:sldId id="2499" r:id="rId80"/>
    <p:sldId id="2500"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2496"/>
            <p14:sldId id="558"/>
            <p14:sldId id="483"/>
            <p14:sldId id="326"/>
            <p14:sldId id="2346"/>
            <p14:sldId id="2347"/>
            <p14:sldId id="2493"/>
            <p14:sldId id="2494"/>
            <p14:sldId id="2495"/>
            <p14:sldId id="2348"/>
            <p14:sldId id="2349"/>
            <p14:sldId id="2351"/>
            <p14:sldId id="2405"/>
            <p14:sldId id="2485"/>
            <p14:sldId id="2487"/>
            <p14:sldId id="2355"/>
            <p14:sldId id="2353"/>
            <p14:sldId id="2354"/>
            <p14:sldId id="2356"/>
            <p14:sldId id="2357"/>
            <p14:sldId id="2358"/>
            <p14:sldId id="2359"/>
            <p14:sldId id="2360"/>
            <p14:sldId id="2361"/>
            <p14:sldId id="2362"/>
            <p14:sldId id="2426"/>
            <p14:sldId id="2363"/>
          </p14:sldIdLst>
        </p14:section>
        <p14:section name="Practical Application" id="{83EFAE05-DB05-4B98-83A7-E27169126674}">
          <p14:sldIdLst>
            <p14:sldId id="2491"/>
            <p14:sldId id="2488"/>
            <p14:sldId id="2480"/>
            <p14:sldId id="2481"/>
            <p14:sldId id="2489"/>
            <p14:sldId id="2490"/>
          </p14:sldIdLst>
        </p14:section>
        <p14:section name="Session Content" id="{21CFCDC3-C0B9-455D-A009-52197B001513}">
          <p14:sldIdLst>
            <p14:sldId id="2429"/>
            <p14:sldId id="2430"/>
            <p14:sldId id="2428"/>
            <p14:sldId id="2431"/>
            <p14:sldId id="2497"/>
            <p14:sldId id="2441"/>
            <p14:sldId id="2442"/>
            <p14:sldId id="2443"/>
            <p14:sldId id="2483"/>
            <p14:sldId id="2454"/>
            <p14:sldId id="2449"/>
            <p14:sldId id="2452"/>
            <p14:sldId id="2447"/>
            <p14:sldId id="2455"/>
            <p14:sldId id="2448"/>
            <p14:sldId id="2456"/>
            <p14:sldId id="2501"/>
            <p14:sldId id="2460"/>
            <p14:sldId id="2461"/>
            <p14:sldId id="2462"/>
            <p14:sldId id="2463"/>
            <p14:sldId id="2464"/>
            <p14:sldId id="2465"/>
            <p14:sldId id="2466"/>
            <p14:sldId id="2467"/>
            <p14:sldId id="2468"/>
            <p14:sldId id="2469"/>
            <p14:sldId id="2470"/>
            <p14:sldId id="2471"/>
            <p14:sldId id="2472"/>
            <p14:sldId id="2473"/>
            <p14:sldId id="2474"/>
            <p14:sldId id="2475"/>
            <p14:sldId id="2476"/>
            <p14:sldId id="2477"/>
            <p14:sldId id="2478"/>
            <p14:sldId id="2479"/>
            <p14:sldId id="2300"/>
          </p14:sldIdLst>
        </p14:section>
        <p14:section name="Additional Concepts" id="{E5B07BE4-7C6E-44A3-A267-0B2FEED1BC7E}">
          <p14:sldIdLst>
            <p14:sldId id="2141"/>
            <p14:sldId id="2143"/>
          </p14:sldIdLst>
        </p14:section>
        <p14:section name="Session Wrap" id="{A6BDB7F8-75BE-4397-AFEA-B392E4D5B929}">
          <p14:sldIdLst>
            <p14:sldId id="534"/>
            <p14:sldId id="535"/>
            <p14:sldId id="662"/>
          </p14:sldIdLst>
        </p14:section>
        <p14:section name="Additional Materials" id="{959CFC72-D76C-40F8-9BAE-694F716F0A28}">
          <p14:sldIdLst>
            <p14:sldId id="663"/>
            <p14:sldId id="2498"/>
            <p14:sldId id="2499"/>
            <p14:sldId id="25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2" autoAdjust="0"/>
    <p:restoredTop sz="88731" autoAdjust="0"/>
  </p:normalViewPr>
  <p:slideViewPr>
    <p:cSldViewPr snapToObjects="1">
      <p:cViewPr varScale="1">
        <p:scale>
          <a:sx n="82" d="100"/>
          <a:sy n="82" d="100"/>
        </p:scale>
        <p:origin x="1258" y="77"/>
      </p:cViewPr>
      <p:guideLst>
        <p:guide orient="horz" pos="2160"/>
        <p:guide pos="2880"/>
      </p:guideLst>
    </p:cSldViewPr>
  </p:slideViewPr>
  <p:outlineViewPr>
    <p:cViewPr>
      <p:scale>
        <a:sx n="33" d="100"/>
        <a:sy n="33" d="100"/>
      </p:scale>
      <p:origin x="58" y="101794"/>
    </p:cViewPr>
  </p:outlineViewPr>
  <p:notesTextViewPr>
    <p:cViewPr>
      <p:scale>
        <a:sx n="100" d="100"/>
        <a:sy n="100" d="100"/>
      </p:scale>
      <p:origin x="0" y="0"/>
    </p:cViewPr>
  </p:notesTextViewPr>
  <p:sorterViewPr>
    <p:cViewPr>
      <p:scale>
        <a:sx n="70" d="100"/>
        <a:sy n="70" d="100"/>
      </p:scale>
      <p:origin x="0" y="-1070"/>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03F10-2970-4225-AF29-BEBE9437D8B3}" type="doc">
      <dgm:prSet loTypeId="urn:microsoft.com/office/officeart/2008/layout/HexagonCluster" loCatId="relationship" qsTypeId="urn:microsoft.com/office/officeart/2005/8/quickstyle/simple4" qsCatId="simple" csTypeId="urn:microsoft.com/office/officeart/2005/8/colors/colorful2" csCatId="colorful" phldr="1"/>
      <dgm:spPr/>
      <dgm:t>
        <a:bodyPr/>
        <a:lstStyle/>
        <a:p>
          <a:endParaRPr lang="en-US"/>
        </a:p>
      </dgm:t>
    </dgm:pt>
    <dgm:pt modelId="{B3D8598F-A5AA-41AC-BBB1-FA3BEE488CC0}">
      <dgm:prSet phldrT="[Text]"/>
      <dgm:spPr>
        <a:ln>
          <a:noFill/>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gm:spPr>
      <dgm:t>
        <a:bodyPr/>
        <a:lstStyle/>
        <a:p>
          <a:r>
            <a:rPr lang="en-US" smtClean="0"/>
            <a:t>G</a:t>
          </a:r>
          <a:endParaRPr lang="en-US" dirty="0"/>
        </a:p>
      </dgm:t>
    </dgm:pt>
    <dgm:pt modelId="{15246E3B-2D23-42A5-8671-C07F56E1B14F}" type="parTrans" cxnId="{F9231337-6A6B-41AF-8A86-3516E1790D40}">
      <dgm:prSet/>
      <dgm:spPr/>
      <dgm:t>
        <a:bodyPr/>
        <a:lstStyle/>
        <a:p>
          <a:endParaRPr lang="en-US"/>
        </a:p>
      </dgm:t>
    </dgm:pt>
    <dgm:pt modelId="{61EF4526-A1C1-415F-96D6-4A2B9BC7C743}" type="sibTrans" cxnId="{F9231337-6A6B-41AF-8A86-3516E1790D40}">
      <dgm:prSet/>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a:noFill/>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gm:spPr>
      <dgm:t>
        <a:bodyPr/>
        <a:lstStyle/>
        <a:p>
          <a:endParaRPr lang="en-US"/>
        </a:p>
      </dgm:t>
    </dgm:pt>
    <dgm:pt modelId="{A5CF2B3D-1AF2-4187-B0CE-5A8AC33839EA}">
      <dgm:prSet phldrT="[Text]"/>
      <dgm:spPr>
        <a:ln>
          <a:noFill/>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gm:spPr>
      <dgm:t>
        <a:bodyPr/>
        <a:lstStyle/>
        <a:p>
          <a:r>
            <a:rPr lang="en-US" dirty="0" smtClean="0"/>
            <a:t>C</a:t>
          </a:r>
          <a:endParaRPr lang="en-US" dirty="0"/>
        </a:p>
      </dgm:t>
    </dgm:pt>
    <dgm:pt modelId="{8A14D4AE-528E-42A4-BA96-76A9C0B41892}" type="sibTrans" cxnId="{0613341F-E5C5-42D1-9CC0-29777C3E496B}">
      <dgm:prSet/>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gm:spPr>
      <dgm:t>
        <a:bodyPr/>
        <a:lstStyle/>
        <a:p>
          <a:endParaRPr lang="en-US"/>
        </a:p>
      </dgm:t>
    </dgm:pt>
    <dgm:pt modelId="{3269E335-E14A-47F8-AD34-A5561B4C835D}" type="parTrans" cxnId="{0613341F-E5C5-42D1-9CC0-29777C3E496B}">
      <dgm:prSet/>
      <dgm:spPr/>
      <dgm:t>
        <a:bodyPr/>
        <a:lstStyle/>
        <a:p>
          <a:endParaRPr lang="en-US"/>
        </a:p>
      </dgm:t>
    </dgm:pt>
    <dgm:pt modelId="{515F3E6C-58A5-4C6F-ACBE-34DECB5C0411}">
      <dgm:prSet phldrT="[Text]"/>
      <dgm:spPr>
        <a:solidFill>
          <a:schemeClr val="tx2">
            <a:lumMod val="60000"/>
            <a:lumOff val="40000"/>
          </a:schemeClr>
        </a:solidFill>
        <a:ln>
          <a:noFill/>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gm:spPr>
      <dgm:t>
        <a:bodyPr/>
        <a:lstStyle/>
        <a:p>
          <a:r>
            <a:rPr lang="en-US" smtClean="0"/>
            <a:t>R</a:t>
          </a:r>
          <a:endParaRPr lang="en-US" dirty="0"/>
        </a:p>
      </dgm:t>
    </dgm:pt>
    <dgm:pt modelId="{83B3330A-175C-47CD-AE4E-DA3A931FA1E0}" type="sibTrans" cxnId="{F2CA0D9F-7D1A-4B40-9C7D-BF3CE891D803}">
      <dgm:prSet/>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gm:spPr>
      <dgm:t>
        <a:bodyPr/>
        <a:lstStyle/>
        <a:p>
          <a:endParaRPr lang="en-US"/>
        </a:p>
      </dgm:t>
    </dgm:pt>
    <dgm:pt modelId="{09744C36-70E0-499F-9B27-9ECD9EDCF3AF}" type="parTrans" cxnId="{F2CA0D9F-7D1A-4B40-9C7D-BF3CE891D803}">
      <dgm:prSet/>
      <dgm:spPr/>
      <dgm:t>
        <a:bodyPr/>
        <a:lstStyle/>
        <a:p>
          <a:endParaRPr lang="en-US"/>
        </a:p>
      </dgm:t>
    </dgm:pt>
    <dgm:pt modelId="{C70BA276-CF09-498B-99E9-E62232B9ACE4}" type="pres">
      <dgm:prSet presAssocID="{40903F10-2970-4225-AF29-BEBE9437D8B3}" presName="Name0" presStyleCnt="0">
        <dgm:presLayoutVars>
          <dgm:chMax val="21"/>
          <dgm:chPref val="21"/>
        </dgm:presLayoutVars>
      </dgm:prSet>
      <dgm:spPr/>
      <dgm:t>
        <a:bodyPr/>
        <a:lstStyle/>
        <a:p>
          <a:endParaRPr lang="en-US"/>
        </a:p>
      </dgm:t>
    </dgm:pt>
    <dgm:pt modelId="{30F37634-F35C-4A9D-962D-8A28BF22C798}" type="pres">
      <dgm:prSet presAssocID="{B3D8598F-A5AA-41AC-BBB1-FA3BEE488CC0}" presName="text1" presStyleCnt="0"/>
      <dgm:spPr/>
    </dgm:pt>
    <dgm:pt modelId="{6C375C5C-05FF-4DB1-BD57-DDD683008B1B}" type="pres">
      <dgm:prSet presAssocID="{B3D8598F-A5AA-41AC-BBB1-FA3BEE488CC0}" presName="textRepeatNode" presStyleLbl="alignNode1" presStyleIdx="0" presStyleCnt="3">
        <dgm:presLayoutVars>
          <dgm:chMax val="0"/>
          <dgm:chPref val="0"/>
          <dgm:bulletEnabled val="1"/>
        </dgm:presLayoutVars>
      </dgm:prSet>
      <dgm:spPr/>
      <dgm:t>
        <a:bodyPr/>
        <a:lstStyle/>
        <a:p>
          <a:endParaRPr lang="en-US"/>
        </a:p>
      </dgm:t>
    </dgm:pt>
    <dgm:pt modelId="{DE5C290B-3B48-474C-A261-B8EEB4324188}" type="pres">
      <dgm:prSet presAssocID="{B3D8598F-A5AA-41AC-BBB1-FA3BEE488CC0}" presName="textaccent1" presStyleCnt="0"/>
      <dgm:spPr/>
    </dgm:pt>
    <dgm:pt modelId="{77C87A78-9770-4C1D-BA77-91192F9696B3}" type="pres">
      <dgm:prSet presAssocID="{B3D8598F-A5AA-41AC-BBB1-FA3BEE488CC0}" presName="accentRepeatNode" presStyleLbl="solidAlignAcc1" presStyleIdx="0" presStyleCnt="6"/>
      <dgm:spPr>
        <a:solidFill>
          <a:schemeClr val="accent2">
            <a:lumMod val="50000"/>
          </a:schemeClr>
        </a:solidFill>
        <a:ln>
          <a:solidFill>
            <a:schemeClr val="accent2">
              <a:lumMod val="40000"/>
              <a:lumOff val="60000"/>
            </a:schemeClr>
          </a:solidFill>
        </a:ln>
        <a:effectLst>
          <a:glow rad="63500">
            <a:schemeClr val="accent2">
              <a:satMod val="175000"/>
              <a:alpha val="40000"/>
            </a:schemeClr>
          </a:glow>
        </a:effectLst>
      </dgm:spPr>
      <dgm:t>
        <a:bodyPr/>
        <a:lstStyle/>
        <a:p>
          <a:endParaRPr lang="en-US"/>
        </a:p>
      </dgm:t>
    </dgm:pt>
    <dgm:pt modelId="{839EB7A7-43A4-4F2C-AB54-AFA47D2C221D}" type="pres">
      <dgm:prSet presAssocID="{61EF4526-A1C1-415F-96D6-4A2B9BC7C743}" presName="image1" presStyleCnt="0"/>
      <dgm:spPr/>
    </dgm:pt>
    <dgm:pt modelId="{CBA61D8D-CE10-4974-B481-F396E5D2B2F2}" type="pres">
      <dgm:prSet presAssocID="{61EF4526-A1C1-415F-96D6-4A2B9BC7C743}" presName="imageRepeatNode" presStyleLbl="alignAcc1" presStyleIdx="0" presStyleCnt="3"/>
      <dgm:spPr/>
      <dgm:t>
        <a:bodyPr/>
        <a:lstStyle/>
        <a:p>
          <a:endParaRPr lang="en-US"/>
        </a:p>
      </dgm:t>
    </dgm:pt>
    <dgm:pt modelId="{5E6F30E4-CC2F-4EEA-8EE6-0D7389575FB1}" type="pres">
      <dgm:prSet presAssocID="{61EF4526-A1C1-415F-96D6-4A2B9BC7C743}" presName="imageaccent1" presStyleCnt="0"/>
      <dgm:spPr/>
    </dgm:pt>
    <dgm:pt modelId="{96456E94-861B-4DB8-A7D3-A567F057296B}" type="pres">
      <dgm:prSet presAssocID="{61EF4526-A1C1-415F-96D6-4A2B9BC7C743}" presName="accentRepeatNode" presStyleLbl="solidAlignAcc1" presStyleIdx="1" presStyleCnt="6"/>
      <dgm:spPr>
        <a:solidFill>
          <a:schemeClr val="accent2">
            <a:lumMod val="50000"/>
          </a:schemeClr>
        </a:solidFill>
        <a:ln>
          <a:solidFill>
            <a:schemeClr val="accent2">
              <a:lumMod val="40000"/>
              <a:lumOff val="60000"/>
            </a:schemeClr>
          </a:solidFill>
        </a:ln>
        <a:effectLst>
          <a:glow rad="63500">
            <a:schemeClr val="accent2">
              <a:satMod val="175000"/>
              <a:alpha val="40000"/>
            </a:schemeClr>
          </a:glow>
        </a:effectLst>
      </dgm:spPr>
      <dgm:t>
        <a:bodyPr/>
        <a:lstStyle/>
        <a:p>
          <a:endParaRPr lang="en-US"/>
        </a:p>
      </dgm:t>
    </dgm:pt>
    <dgm:pt modelId="{232BBF66-10DD-403C-AE15-2D594551088B}" type="pres">
      <dgm:prSet presAssocID="{515F3E6C-58A5-4C6F-ACBE-34DECB5C0411}" presName="text2" presStyleCnt="0"/>
      <dgm:spPr/>
    </dgm:pt>
    <dgm:pt modelId="{5754EA25-F720-494C-823F-C8CBCF247FA4}" type="pres">
      <dgm:prSet presAssocID="{515F3E6C-58A5-4C6F-ACBE-34DECB5C0411}" presName="textRepeatNode" presStyleLbl="alignNode1" presStyleIdx="1" presStyleCnt="3">
        <dgm:presLayoutVars>
          <dgm:chMax val="0"/>
          <dgm:chPref val="0"/>
          <dgm:bulletEnabled val="1"/>
        </dgm:presLayoutVars>
      </dgm:prSet>
      <dgm:spPr/>
      <dgm:t>
        <a:bodyPr/>
        <a:lstStyle/>
        <a:p>
          <a:endParaRPr lang="en-US"/>
        </a:p>
      </dgm:t>
    </dgm:pt>
    <dgm:pt modelId="{07D561B8-07D6-4632-A84B-F59B2D38C91E}" type="pres">
      <dgm:prSet presAssocID="{515F3E6C-58A5-4C6F-ACBE-34DECB5C0411}" presName="textaccent2" presStyleCnt="0"/>
      <dgm:spPr/>
    </dgm:pt>
    <dgm:pt modelId="{F3F23099-254D-422C-927B-9DED0565F643}" type="pres">
      <dgm:prSet presAssocID="{515F3E6C-58A5-4C6F-ACBE-34DECB5C0411}" presName="accentRepeatNode" presStyleLbl="solidAlignAcc1" presStyleIdx="2" presStyleCnt="6"/>
      <dgm:spPr>
        <a:solidFill>
          <a:schemeClr val="accent1">
            <a:lumMod val="50000"/>
          </a:schemeClr>
        </a:solidFill>
        <a:ln>
          <a:solidFill>
            <a:schemeClr val="accent1">
              <a:lumMod val="40000"/>
              <a:lumOff val="60000"/>
            </a:schemeClr>
          </a:solidFill>
        </a:ln>
        <a:effectLst>
          <a:glow rad="63500">
            <a:schemeClr val="accent5">
              <a:satMod val="175000"/>
              <a:alpha val="40000"/>
            </a:schemeClr>
          </a:glow>
        </a:effectLst>
      </dgm:spPr>
      <dgm:t>
        <a:bodyPr/>
        <a:lstStyle/>
        <a:p>
          <a:endParaRPr lang="en-US"/>
        </a:p>
      </dgm:t>
    </dgm:pt>
    <dgm:pt modelId="{4FA70061-26B9-4E31-B31A-16DEE8B07D6A}" type="pres">
      <dgm:prSet presAssocID="{83B3330A-175C-47CD-AE4E-DA3A931FA1E0}" presName="image2" presStyleCnt="0"/>
      <dgm:spPr/>
    </dgm:pt>
    <dgm:pt modelId="{9E748A89-BCD0-454A-A117-8523253BC55F}" type="pres">
      <dgm:prSet presAssocID="{83B3330A-175C-47CD-AE4E-DA3A931FA1E0}" presName="imageRepeatNode" presStyleLbl="alignAcc1" presStyleIdx="1" presStyleCnt="3"/>
      <dgm:spPr/>
      <dgm:t>
        <a:bodyPr/>
        <a:lstStyle/>
        <a:p>
          <a:endParaRPr lang="en-US"/>
        </a:p>
      </dgm:t>
    </dgm:pt>
    <dgm:pt modelId="{4EA14EA6-D2BC-4680-8D87-30153BE339EA}" type="pres">
      <dgm:prSet presAssocID="{83B3330A-175C-47CD-AE4E-DA3A931FA1E0}" presName="imageaccent2" presStyleCnt="0"/>
      <dgm:spPr/>
    </dgm:pt>
    <dgm:pt modelId="{C27D5E3D-4883-4D7D-8E67-67EEB9914172}" type="pres">
      <dgm:prSet presAssocID="{83B3330A-175C-47CD-AE4E-DA3A931FA1E0}" presName="accentRepeatNode" presStyleLbl="solidAlignAcc1" presStyleIdx="3" presStyleCnt="6"/>
      <dgm:spPr>
        <a:solidFill>
          <a:schemeClr val="accent1">
            <a:lumMod val="50000"/>
          </a:schemeClr>
        </a:solidFill>
        <a:ln>
          <a:solidFill>
            <a:schemeClr val="accent1">
              <a:lumMod val="40000"/>
              <a:lumOff val="60000"/>
            </a:schemeClr>
          </a:solidFill>
        </a:ln>
        <a:effectLst>
          <a:glow rad="63500">
            <a:schemeClr val="accent5">
              <a:satMod val="175000"/>
              <a:alpha val="40000"/>
            </a:schemeClr>
          </a:glow>
        </a:effectLst>
      </dgm:spPr>
      <dgm:t>
        <a:bodyPr/>
        <a:lstStyle/>
        <a:p>
          <a:endParaRPr lang="en-US"/>
        </a:p>
      </dgm:t>
    </dgm:pt>
    <dgm:pt modelId="{66EA59C0-1796-4F7A-8DEE-1269114BEE55}" type="pres">
      <dgm:prSet presAssocID="{A5CF2B3D-1AF2-4187-B0CE-5A8AC33839EA}" presName="text3" presStyleCnt="0"/>
      <dgm:spPr/>
    </dgm:pt>
    <dgm:pt modelId="{05EE5C22-2E83-4CFD-A2E5-FC9EF6101C99}" type="pres">
      <dgm:prSet presAssocID="{A5CF2B3D-1AF2-4187-B0CE-5A8AC33839EA}" presName="textRepeatNode" presStyleLbl="alignNode1" presStyleIdx="2" presStyleCnt="3">
        <dgm:presLayoutVars>
          <dgm:chMax val="0"/>
          <dgm:chPref val="0"/>
          <dgm:bulletEnabled val="1"/>
        </dgm:presLayoutVars>
      </dgm:prSet>
      <dgm:spPr/>
      <dgm:t>
        <a:bodyPr/>
        <a:lstStyle/>
        <a:p>
          <a:endParaRPr lang="en-US"/>
        </a:p>
      </dgm:t>
    </dgm:pt>
    <dgm:pt modelId="{70DBF194-92A6-4E1B-9E0E-A0E39FB3432E}" type="pres">
      <dgm:prSet presAssocID="{A5CF2B3D-1AF2-4187-B0CE-5A8AC33839EA}" presName="textaccent3" presStyleCnt="0"/>
      <dgm:spPr/>
    </dgm:pt>
    <dgm:pt modelId="{AC57FCA9-8C43-45BD-8D4D-C3419EE66B0F}" type="pres">
      <dgm:prSet presAssocID="{A5CF2B3D-1AF2-4187-B0CE-5A8AC33839EA}" presName="accentRepeatNode" presStyleLbl="solidAlignAcc1" presStyleIdx="4" presStyleCnt="6"/>
      <dgm:spPr>
        <a:solidFill>
          <a:schemeClr val="accent3">
            <a:lumMod val="50000"/>
          </a:schemeClr>
        </a:solidFill>
        <a:ln>
          <a:solidFill>
            <a:schemeClr val="accent3">
              <a:lumMod val="40000"/>
              <a:lumOff val="60000"/>
            </a:schemeClr>
          </a:solidFill>
        </a:ln>
        <a:effectLst>
          <a:glow rad="63500">
            <a:schemeClr val="accent3">
              <a:satMod val="175000"/>
              <a:alpha val="40000"/>
            </a:schemeClr>
          </a:glow>
        </a:effectLst>
      </dgm:spPr>
      <dgm:t>
        <a:bodyPr/>
        <a:lstStyle/>
        <a:p>
          <a:endParaRPr lang="en-US"/>
        </a:p>
      </dgm:t>
    </dgm:pt>
    <dgm:pt modelId="{5F8BE82C-A39D-48AB-80EA-0105F531B118}" type="pres">
      <dgm:prSet presAssocID="{8A14D4AE-528E-42A4-BA96-76A9C0B41892}" presName="image3" presStyleCnt="0"/>
      <dgm:spPr/>
    </dgm:pt>
    <dgm:pt modelId="{A23FCE0A-6AA0-440C-8C40-3ABE60B8E4DD}" type="pres">
      <dgm:prSet presAssocID="{8A14D4AE-528E-42A4-BA96-76A9C0B41892}" presName="imageRepeatNode" presStyleLbl="alignAcc1" presStyleIdx="2" presStyleCnt="3"/>
      <dgm:spPr/>
      <dgm:t>
        <a:bodyPr/>
        <a:lstStyle/>
        <a:p>
          <a:endParaRPr lang="en-US"/>
        </a:p>
      </dgm:t>
    </dgm:pt>
    <dgm:pt modelId="{D44AB16B-3D08-4A3A-8EA1-5CAE5CC7E2FB}" type="pres">
      <dgm:prSet presAssocID="{8A14D4AE-528E-42A4-BA96-76A9C0B41892}" presName="imageaccent3" presStyleCnt="0"/>
      <dgm:spPr/>
    </dgm:pt>
    <dgm:pt modelId="{8F38564B-E6C7-468E-A352-4741DDCEB2F6}" type="pres">
      <dgm:prSet presAssocID="{8A14D4AE-528E-42A4-BA96-76A9C0B41892}" presName="accentRepeatNode" presStyleLbl="solidAlignAcc1" presStyleIdx="5" presStyleCnt="6"/>
      <dgm:spPr>
        <a:solidFill>
          <a:schemeClr val="accent3">
            <a:lumMod val="50000"/>
          </a:schemeClr>
        </a:solidFill>
        <a:ln>
          <a:solidFill>
            <a:schemeClr val="accent3">
              <a:lumMod val="40000"/>
              <a:lumOff val="60000"/>
            </a:schemeClr>
          </a:solidFill>
        </a:ln>
        <a:effectLst>
          <a:glow rad="63500">
            <a:schemeClr val="accent3">
              <a:satMod val="175000"/>
              <a:alpha val="40000"/>
            </a:schemeClr>
          </a:glow>
        </a:effectLst>
      </dgm:spPr>
      <dgm:t>
        <a:bodyPr/>
        <a:lstStyle/>
        <a:p>
          <a:endParaRPr lang="en-US"/>
        </a:p>
      </dgm:t>
    </dgm:pt>
  </dgm:ptLst>
  <dgm:cxnLst>
    <dgm:cxn modelId="{40E65DD8-F78D-41C7-8DB6-1F0FC098EB62}" type="presOf" srcId="{61EF4526-A1C1-415F-96D6-4A2B9BC7C743}" destId="{CBA61D8D-CE10-4974-B481-F396E5D2B2F2}" srcOrd="0" destOrd="0" presId="urn:microsoft.com/office/officeart/2008/layout/HexagonCluster"/>
    <dgm:cxn modelId="{951E1C40-073E-4A50-B1F6-99D2F6B48E65}" type="presOf" srcId="{B3D8598F-A5AA-41AC-BBB1-FA3BEE488CC0}" destId="{6C375C5C-05FF-4DB1-BD57-DDD683008B1B}" srcOrd="0" destOrd="0" presId="urn:microsoft.com/office/officeart/2008/layout/HexagonCluster"/>
    <dgm:cxn modelId="{F9231337-6A6B-41AF-8A86-3516E1790D40}" srcId="{40903F10-2970-4225-AF29-BEBE9437D8B3}" destId="{B3D8598F-A5AA-41AC-BBB1-FA3BEE488CC0}" srcOrd="0" destOrd="0" parTransId="{15246E3B-2D23-42A5-8671-C07F56E1B14F}" sibTransId="{61EF4526-A1C1-415F-96D6-4A2B9BC7C743}"/>
    <dgm:cxn modelId="{388F8F88-1133-4602-908D-B6946A175FA3}" type="presOf" srcId="{8A14D4AE-528E-42A4-BA96-76A9C0B41892}" destId="{A23FCE0A-6AA0-440C-8C40-3ABE60B8E4DD}" srcOrd="0" destOrd="0" presId="urn:microsoft.com/office/officeart/2008/layout/HexagonCluster"/>
    <dgm:cxn modelId="{B64EF10C-EC65-4A0E-9C32-A975F7D0E279}" type="presOf" srcId="{83B3330A-175C-47CD-AE4E-DA3A931FA1E0}" destId="{9E748A89-BCD0-454A-A117-8523253BC55F}" srcOrd="0" destOrd="0" presId="urn:microsoft.com/office/officeart/2008/layout/HexagonCluster"/>
    <dgm:cxn modelId="{29EC4944-D00A-4255-9A72-83FDD78F073A}" type="presOf" srcId="{515F3E6C-58A5-4C6F-ACBE-34DECB5C0411}" destId="{5754EA25-F720-494C-823F-C8CBCF247FA4}" srcOrd="0" destOrd="0" presId="urn:microsoft.com/office/officeart/2008/layout/HexagonCluster"/>
    <dgm:cxn modelId="{B262021F-854C-4606-9F1B-88FE2E23B3D7}" type="presOf" srcId="{40903F10-2970-4225-AF29-BEBE9437D8B3}" destId="{C70BA276-CF09-498B-99E9-E62232B9ACE4}" srcOrd="0" destOrd="0" presId="urn:microsoft.com/office/officeart/2008/layout/HexagonCluster"/>
    <dgm:cxn modelId="{BEEF748B-297A-4E31-8798-3A73827F966E}" type="presOf" srcId="{A5CF2B3D-1AF2-4187-B0CE-5A8AC33839EA}" destId="{05EE5C22-2E83-4CFD-A2E5-FC9EF6101C99}" srcOrd="0" destOrd="0" presId="urn:microsoft.com/office/officeart/2008/layout/HexagonCluster"/>
    <dgm:cxn modelId="{F2CA0D9F-7D1A-4B40-9C7D-BF3CE891D803}" srcId="{40903F10-2970-4225-AF29-BEBE9437D8B3}" destId="{515F3E6C-58A5-4C6F-ACBE-34DECB5C0411}" srcOrd="1" destOrd="0" parTransId="{09744C36-70E0-499F-9B27-9ECD9EDCF3AF}" sibTransId="{83B3330A-175C-47CD-AE4E-DA3A931FA1E0}"/>
    <dgm:cxn modelId="{0613341F-E5C5-42D1-9CC0-29777C3E496B}" srcId="{40903F10-2970-4225-AF29-BEBE9437D8B3}" destId="{A5CF2B3D-1AF2-4187-B0CE-5A8AC33839EA}" srcOrd="2" destOrd="0" parTransId="{3269E335-E14A-47F8-AD34-A5561B4C835D}" sibTransId="{8A14D4AE-528E-42A4-BA96-76A9C0B41892}"/>
    <dgm:cxn modelId="{12DFC350-899D-485F-865E-DB6DEC4370AE}" type="presParOf" srcId="{C70BA276-CF09-498B-99E9-E62232B9ACE4}" destId="{30F37634-F35C-4A9D-962D-8A28BF22C798}" srcOrd="0" destOrd="0" presId="urn:microsoft.com/office/officeart/2008/layout/HexagonCluster"/>
    <dgm:cxn modelId="{353D7E44-BAAB-48FF-BB78-495442C0480F}" type="presParOf" srcId="{30F37634-F35C-4A9D-962D-8A28BF22C798}" destId="{6C375C5C-05FF-4DB1-BD57-DDD683008B1B}" srcOrd="0" destOrd="0" presId="urn:microsoft.com/office/officeart/2008/layout/HexagonCluster"/>
    <dgm:cxn modelId="{B55FF162-23BC-4F1B-B03F-06F0C9DD7778}" type="presParOf" srcId="{C70BA276-CF09-498B-99E9-E62232B9ACE4}" destId="{DE5C290B-3B48-474C-A261-B8EEB4324188}" srcOrd="1" destOrd="0" presId="urn:microsoft.com/office/officeart/2008/layout/HexagonCluster"/>
    <dgm:cxn modelId="{F5031BEE-885C-4ABE-ABAA-694ED3F78F02}" type="presParOf" srcId="{DE5C290B-3B48-474C-A261-B8EEB4324188}" destId="{77C87A78-9770-4C1D-BA77-91192F9696B3}" srcOrd="0" destOrd="0" presId="urn:microsoft.com/office/officeart/2008/layout/HexagonCluster"/>
    <dgm:cxn modelId="{381709D1-DA06-4934-8A95-03FE89962F92}" type="presParOf" srcId="{C70BA276-CF09-498B-99E9-E62232B9ACE4}" destId="{839EB7A7-43A4-4F2C-AB54-AFA47D2C221D}" srcOrd="2" destOrd="0" presId="urn:microsoft.com/office/officeart/2008/layout/HexagonCluster"/>
    <dgm:cxn modelId="{EAB97683-29E7-4AB7-A974-91674D0CAC72}" type="presParOf" srcId="{839EB7A7-43A4-4F2C-AB54-AFA47D2C221D}" destId="{CBA61D8D-CE10-4974-B481-F396E5D2B2F2}" srcOrd="0" destOrd="0" presId="urn:microsoft.com/office/officeart/2008/layout/HexagonCluster"/>
    <dgm:cxn modelId="{BD2741FB-1920-4174-BC09-BAE177CEC6A0}" type="presParOf" srcId="{C70BA276-CF09-498B-99E9-E62232B9ACE4}" destId="{5E6F30E4-CC2F-4EEA-8EE6-0D7389575FB1}" srcOrd="3" destOrd="0" presId="urn:microsoft.com/office/officeart/2008/layout/HexagonCluster"/>
    <dgm:cxn modelId="{1B2F1735-6BC4-43A4-9059-46B8F45A5978}" type="presParOf" srcId="{5E6F30E4-CC2F-4EEA-8EE6-0D7389575FB1}" destId="{96456E94-861B-4DB8-A7D3-A567F057296B}" srcOrd="0" destOrd="0" presId="urn:microsoft.com/office/officeart/2008/layout/HexagonCluster"/>
    <dgm:cxn modelId="{66115E09-E1D3-439D-9312-5F29012B1123}" type="presParOf" srcId="{C70BA276-CF09-498B-99E9-E62232B9ACE4}" destId="{232BBF66-10DD-403C-AE15-2D594551088B}" srcOrd="4" destOrd="0" presId="urn:microsoft.com/office/officeart/2008/layout/HexagonCluster"/>
    <dgm:cxn modelId="{97F6BB91-3D56-45A5-8A79-6EFE205B4E9B}" type="presParOf" srcId="{232BBF66-10DD-403C-AE15-2D594551088B}" destId="{5754EA25-F720-494C-823F-C8CBCF247FA4}" srcOrd="0" destOrd="0" presId="urn:microsoft.com/office/officeart/2008/layout/HexagonCluster"/>
    <dgm:cxn modelId="{1FAF2842-2A1B-4602-82B7-E16DDBEF5BD3}" type="presParOf" srcId="{C70BA276-CF09-498B-99E9-E62232B9ACE4}" destId="{07D561B8-07D6-4632-A84B-F59B2D38C91E}" srcOrd="5" destOrd="0" presId="urn:microsoft.com/office/officeart/2008/layout/HexagonCluster"/>
    <dgm:cxn modelId="{28872BBD-4F63-4285-BE38-32032B655EBF}" type="presParOf" srcId="{07D561B8-07D6-4632-A84B-F59B2D38C91E}" destId="{F3F23099-254D-422C-927B-9DED0565F643}" srcOrd="0" destOrd="0" presId="urn:microsoft.com/office/officeart/2008/layout/HexagonCluster"/>
    <dgm:cxn modelId="{6407C61F-6809-4AE6-B816-6E8034A6E8B7}" type="presParOf" srcId="{C70BA276-CF09-498B-99E9-E62232B9ACE4}" destId="{4FA70061-26B9-4E31-B31A-16DEE8B07D6A}" srcOrd="6" destOrd="0" presId="urn:microsoft.com/office/officeart/2008/layout/HexagonCluster"/>
    <dgm:cxn modelId="{CC0B1EF2-7EBE-4361-B424-0F032553627C}" type="presParOf" srcId="{4FA70061-26B9-4E31-B31A-16DEE8B07D6A}" destId="{9E748A89-BCD0-454A-A117-8523253BC55F}" srcOrd="0" destOrd="0" presId="urn:microsoft.com/office/officeart/2008/layout/HexagonCluster"/>
    <dgm:cxn modelId="{BD5280BE-6D0D-4E6E-83D7-E9D4A432DF39}" type="presParOf" srcId="{C70BA276-CF09-498B-99E9-E62232B9ACE4}" destId="{4EA14EA6-D2BC-4680-8D87-30153BE339EA}" srcOrd="7" destOrd="0" presId="urn:microsoft.com/office/officeart/2008/layout/HexagonCluster"/>
    <dgm:cxn modelId="{37F69599-1EE5-4C1C-99A9-7F48F36BC598}" type="presParOf" srcId="{4EA14EA6-D2BC-4680-8D87-30153BE339EA}" destId="{C27D5E3D-4883-4D7D-8E67-67EEB9914172}" srcOrd="0" destOrd="0" presId="urn:microsoft.com/office/officeart/2008/layout/HexagonCluster"/>
    <dgm:cxn modelId="{675E933A-ACF8-4487-AB92-585B6ED1C7AB}" type="presParOf" srcId="{C70BA276-CF09-498B-99E9-E62232B9ACE4}" destId="{66EA59C0-1796-4F7A-8DEE-1269114BEE55}" srcOrd="8" destOrd="0" presId="urn:microsoft.com/office/officeart/2008/layout/HexagonCluster"/>
    <dgm:cxn modelId="{B53E439C-C98A-4759-93DE-F44F55363BBA}" type="presParOf" srcId="{66EA59C0-1796-4F7A-8DEE-1269114BEE55}" destId="{05EE5C22-2E83-4CFD-A2E5-FC9EF6101C99}" srcOrd="0" destOrd="0" presId="urn:microsoft.com/office/officeart/2008/layout/HexagonCluster"/>
    <dgm:cxn modelId="{222EC84F-436F-4C01-8B44-4F425470C441}" type="presParOf" srcId="{C70BA276-CF09-498B-99E9-E62232B9ACE4}" destId="{70DBF194-92A6-4E1B-9E0E-A0E39FB3432E}" srcOrd="9" destOrd="0" presId="urn:microsoft.com/office/officeart/2008/layout/HexagonCluster"/>
    <dgm:cxn modelId="{CEAFF397-08DD-4AB9-8F9B-0F3D54BD6E79}" type="presParOf" srcId="{70DBF194-92A6-4E1B-9E0E-A0E39FB3432E}" destId="{AC57FCA9-8C43-45BD-8D4D-C3419EE66B0F}" srcOrd="0" destOrd="0" presId="urn:microsoft.com/office/officeart/2008/layout/HexagonCluster"/>
    <dgm:cxn modelId="{B4747ECB-B4F9-4814-9053-6504D91B2136}" type="presParOf" srcId="{C70BA276-CF09-498B-99E9-E62232B9ACE4}" destId="{5F8BE82C-A39D-48AB-80EA-0105F531B118}" srcOrd="10" destOrd="0" presId="urn:microsoft.com/office/officeart/2008/layout/HexagonCluster"/>
    <dgm:cxn modelId="{1286394D-CBDE-403A-B145-FC447297BE7B}" type="presParOf" srcId="{5F8BE82C-A39D-48AB-80EA-0105F531B118}" destId="{A23FCE0A-6AA0-440C-8C40-3ABE60B8E4DD}" srcOrd="0" destOrd="0" presId="urn:microsoft.com/office/officeart/2008/layout/HexagonCluster"/>
    <dgm:cxn modelId="{88A5BB68-733C-4B7B-AC54-4B4470A4C8B2}" type="presParOf" srcId="{C70BA276-CF09-498B-99E9-E62232B9ACE4}" destId="{D44AB16B-3D08-4A3A-8EA1-5CAE5CC7E2FB}" srcOrd="11" destOrd="0" presId="urn:microsoft.com/office/officeart/2008/layout/HexagonCluster"/>
    <dgm:cxn modelId="{87D68531-4E47-41EE-8B38-3F670ECC2A31}" type="presParOf" srcId="{D44AB16B-3D08-4A3A-8EA1-5CAE5CC7E2FB}" destId="{8F38564B-E6C7-468E-A352-4741DDCEB2F6}" srcOrd="0" destOrd="0" presId="urn:microsoft.com/office/officeart/2008/layout/HexagonCluster"/>
  </dgm:cxnLst>
  <dgm:bg/>
  <dgm:whole>
    <a:ln w="5715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75C5C-05FF-4DB1-BD57-DDD683008B1B}">
      <dsp:nvSpPr>
        <dsp:cNvPr id="0" name=""/>
        <dsp:cNvSpPr/>
      </dsp:nvSpPr>
      <dsp:spPr>
        <a:xfrm>
          <a:off x="987770" y="2007730"/>
          <a:ext cx="1155551" cy="996286"/>
        </a:xfrm>
        <a:prstGeom prst="hexagon">
          <a:avLst>
            <a:gd name="adj" fmla="val 25000"/>
            <a:gd name="vf" fmla="val 1154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noFill/>
          <a:prstDash val="solid"/>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sp:spPr>
      <dsp:style>
        <a:lnRef idx="1">
          <a:scrgbClr r="0" g="0" b="0"/>
        </a:lnRef>
        <a:fillRef idx="3">
          <a:scrgbClr r="0" g="0" b="0"/>
        </a:fillRef>
        <a:effectRef idx="2">
          <a:scrgbClr r="0" g="0" b="0"/>
        </a:effectRef>
        <a:fontRef idx="minor">
          <a:schemeClr val="lt1"/>
        </a:fontRef>
      </dsp:style>
      <dsp:txBody>
        <a:bodyPr spcFirstLastPara="0" vert="horz" wrap="square" lIns="0" tIns="52070" rIns="0" bIns="52070" numCol="1" spcCol="1270" anchor="ctr" anchorCtr="0">
          <a:noAutofit/>
        </a:bodyPr>
        <a:lstStyle/>
        <a:p>
          <a:pPr lvl="0" algn="ctr" defTabSz="1822450">
            <a:lnSpc>
              <a:spcPct val="90000"/>
            </a:lnSpc>
            <a:spcBef>
              <a:spcPct val="0"/>
            </a:spcBef>
            <a:spcAft>
              <a:spcPct val="35000"/>
            </a:spcAft>
          </a:pPr>
          <a:r>
            <a:rPr lang="en-US" sz="4100" kern="1200" smtClean="0"/>
            <a:t>G</a:t>
          </a:r>
          <a:endParaRPr lang="en-US" sz="4100" kern="1200" dirty="0"/>
        </a:p>
      </dsp:txBody>
      <dsp:txXfrm>
        <a:off x="1167090" y="2162335"/>
        <a:ext cx="796911" cy="687076"/>
      </dsp:txXfrm>
    </dsp:sp>
    <dsp:sp modelId="{77C87A78-9770-4C1D-BA77-91192F9696B3}">
      <dsp:nvSpPr>
        <dsp:cNvPr id="0" name=""/>
        <dsp:cNvSpPr/>
      </dsp:nvSpPr>
      <dsp:spPr>
        <a:xfrm>
          <a:off x="1017789" y="2447570"/>
          <a:ext cx="135294" cy="116606"/>
        </a:xfrm>
        <a:prstGeom prst="hexagon">
          <a:avLst>
            <a:gd name="adj" fmla="val 25000"/>
            <a:gd name="vf" fmla="val 115470"/>
          </a:avLst>
        </a:prstGeom>
        <a:solidFill>
          <a:schemeClr val="accent2">
            <a:lumMod val="50000"/>
          </a:schemeClr>
        </a:solidFill>
        <a:ln w="9525" cap="flat" cmpd="sng" algn="ctr">
          <a:solidFill>
            <a:schemeClr val="accent2">
              <a:lumMod val="40000"/>
              <a:lumOff val="60000"/>
            </a:schemeClr>
          </a:solidFill>
          <a:prstDash val="solid"/>
        </a:ln>
        <a:effectLst>
          <a:glow rad="63500">
            <a:schemeClr val="accent2">
              <a:satMod val="175000"/>
              <a:alpha val="40000"/>
            </a:schemeClr>
          </a:glow>
        </a:effectLst>
      </dsp:spPr>
      <dsp:style>
        <a:lnRef idx="1">
          <a:scrgbClr r="0" g="0" b="0"/>
        </a:lnRef>
        <a:fillRef idx="1">
          <a:scrgbClr r="0" g="0" b="0"/>
        </a:fillRef>
        <a:effectRef idx="0">
          <a:scrgbClr r="0" g="0" b="0"/>
        </a:effectRef>
        <a:fontRef idx="minor"/>
      </dsp:style>
    </dsp:sp>
    <dsp:sp modelId="{CBA61D8D-CE10-4974-B481-F396E5D2B2F2}">
      <dsp:nvSpPr>
        <dsp:cNvPr id="0" name=""/>
        <dsp:cNvSpPr/>
      </dsp:nvSpPr>
      <dsp:spPr>
        <a:xfrm>
          <a:off x="0" y="1472604"/>
          <a:ext cx="1155551" cy="996286"/>
        </a:xfrm>
        <a:prstGeom prst="hexagon">
          <a:avLst>
            <a:gd name="adj" fmla="val 25000"/>
            <a:gd name="vf" fmla="val 115470"/>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9525" cap="flat" cmpd="sng" algn="ctr">
          <a:noFill/>
          <a:prstDash val="solid"/>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sp:spPr>
      <dsp:style>
        <a:lnRef idx="1">
          <a:scrgbClr r="0" g="0" b="0"/>
        </a:lnRef>
        <a:fillRef idx="1">
          <a:scrgbClr r="0" g="0" b="0"/>
        </a:fillRef>
        <a:effectRef idx="0">
          <a:scrgbClr r="0" g="0" b="0"/>
        </a:effectRef>
        <a:fontRef idx="minor"/>
      </dsp:style>
    </dsp:sp>
    <dsp:sp modelId="{96456E94-861B-4DB8-A7D3-A567F057296B}">
      <dsp:nvSpPr>
        <dsp:cNvPr id="0" name=""/>
        <dsp:cNvSpPr/>
      </dsp:nvSpPr>
      <dsp:spPr>
        <a:xfrm>
          <a:off x="786679" y="2337281"/>
          <a:ext cx="135294" cy="116606"/>
        </a:xfrm>
        <a:prstGeom prst="hexagon">
          <a:avLst>
            <a:gd name="adj" fmla="val 25000"/>
            <a:gd name="vf" fmla="val 115470"/>
          </a:avLst>
        </a:prstGeom>
        <a:solidFill>
          <a:schemeClr val="accent2">
            <a:lumMod val="50000"/>
          </a:schemeClr>
        </a:solidFill>
        <a:ln w="9525" cap="flat" cmpd="sng" algn="ctr">
          <a:solidFill>
            <a:schemeClr val="accent2">
              <a:lumMod val="40000"/>
              <a:lumOff val="60000"/>
            </a:schemeClr>
          </a:solidFill>
          <a:prstDash val="solid"/>
        </a:ln>
        <a:effectLst>
          <a:glow rad="63500">
            <a:schemeClr val="accent2">
              <a:satMod val="175000"/>
              <a:alpha val="40000"/>
            </a:schemeClr>
          </a:glow>
        </a:effectLst>
      </dsp:spPr>
      <dsp:style>
        <a:lnRef idx="1">
          <a:scrgbClr r="0" g="0" b="0"/>
        </a:lnRef>
        <a:fillRef idx="1">
          <a:scrgbClr r="0" g="0" b="0"/>
        </a:fillRef>
        <a:effectRef idx="0">
          <a:scrgbClr r="0" g="0" b="0"/>
        </a:effectRef>
        <a:fontRef idx="minor"/>
      </dsp:style>
    </dsp:sp>
    <dsp:sp modelId="{5754EA25-F720-494C-823F-C8CBCF247FA4}">
      <dsp:nvSpPr>
        <dsp:cNvPr id="0" name=""/>
        <dsp:cNvSpPr/>
      </dsp:nvSpPr>
      <dsp:spPr>
        <a:xfrm>
          <a:off x="1972250" y="1460759"/>
          <a:ext cx="1155551" cy="996286"/>
        </a:xfrm>
        <a:prstGeom prst="hexagon">
          <a:avLst>
            <a:gd name="adj" fmla="val 25000"/>
            <a:gd name="vf" fmla="val 115470"/>
          </a:avLst>
        </a:prstGeom>
        <a:solidFill>
          <a:schemeClr val="tx2">
            <a:lumMod val="60000"/>
            <a:lumOff val="40000"/>
          </a:schemeClr>
        </a:solidFill>
        <a:ln w="9525" cap="flat" cmpd="sng" algn="ctr">
          <a:noFill/>
          <a:prstDash val="solid"/>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sp:spPr>
      <dsp:style>
        <a:lnRef idx="1">
          <a:scrgbClr r="0" g="0" b="0"/>
        </a:lnRef>
        <a:fillRef idx="3">
          <a:scrgbClr r="0" g="0" b="0"/>
        </a:fillRef>
        <a:effectRef idx="2">
          <a:scrgbClr r="0" g="0" b="0"/>
        </a:effectRef>
        <a:fontRef idx="minor">
          <a:schemeClr val="lt1"/>
        </a:fontRef>
      </dsp:style>
      <dsp:txBody>
        <a:bodyPr spcFirstLastPara="0" vert="horz" wrap="square" lIns="0" tIns="52070" rIns="0" bIns="52070" numCol="1" spcCol="1270" anchor="ctr" anchorCtr="0">
          <a:noAutofit/>
        </a:bodyPr>
        <a:lstStyle/>
        <a:p>
          <a:pPr lvl="0" algn="ctr" defTabSz="1822450">
            <a:lnSpc>
              <a:spcPct val="90000"/>
            </a:lnSpc>
            <a:spcBef>
              <a:spcPct val="0"/>
            </a:spcBef>
            <a:spcAft>
              <a:spcPct val="35000"/>
            </a:spcAft>
          </a:pPr>
          <a:r>
            <a:rPr lang="en-US" sz="4100" kern="1200" smtClean="0"/>
            <a:t>R</a:t>
          </a:r>
          <a:endParaRPr lang="en-US" sz="4100" kern="1200" dirty="0"/>
        </a:p>
      </dsp:txBody>
      <dsp:txXfrm>
        <a:off x="2151570" y="1615364"/>
        <a:ext cx="796911" cy="687076"/>
      </dsp:txXfrm>
    </dsp:sp>
    <dsp:sp modelId="{F3F23099-254D-422C-927B-9DED0565F643}">
      <dsp:nvSpPr>
        <dsp:cNvPr id="0" name=""/>
        <dsp:cNvSpPr/>
      </dsp:nvSpPr>
      <dsp:spPr>
        <a:xfrm>
          <a:off x="2762219" y="2324383"/>
          <a:ext cx="135294" cy="116606"/>
        </a:xfrm>
        <a:prstGeom prst="hexagon">
          <a:avLst>
            <a:gd name="adj" fmla="val 25000"/>
            <a:gd name="vf" fmla="val 115470"/>
          </a:avLst>
        </a:prstGeom>
        <a:solidFill>
          <a:schemeClr val="accent1">
            <a:lumMod val="50000"/>
          </a:schemeClr>
        </a:solidFill>
        <a:ln w="9525" cap="flat" cmpd="sng" algn="ctr">
          <a:solidFill>
            <a:schemeClr val="accent1">
              <a:lumMod val="40000"/>
              <a:lumOff val="60000"/>
            </a:schemeClr>
          </a:solidFill>
          <a:prstDash val="solid"/>
        </a:ln>
        <a:effectLst>
          <a:glow rad="63500">
            <a:schemeClr val="accent5">
              <a:satMod val="175000"/>
              <a:alpha val="40000"/>
            </a:schemeClr>
          </a:glow>
        </a:effectLst>
      </dsp:spPr>
      <dsp:style>
        <a:lnRef idx="1">
          <a:scrgbClr r="0" g="0" b="0"/>
        </a:lnRef>
        <a:fillRef idx="1">
          <a:scrgbClr r="0" g="0" b="0"/>
        </a:fillRef>
        <a:effectRef idx="0">
          <a:scrgbClr r="0" g="0" b="0"/>
        </a:effectRef>
        <a:fontRef idx="minor"/>
      </dsp:style>
    </dsp:sp>
    <dsp:sp modelId="{9E748A89-BCD0-454A-A117-8523253BC55F}">
      <dsp:nvSpPr>
        <dsp:cNvPr id="0" name=""/>
        <dsp:cNvSpPr/>
      </dsp:nvSpPr>
      <dsp:spPr>
        <a:xfrm>
          <a:off x="2956730" y="2007730"/>
          <a:ext cx="1155551" cy="996286"/>
        </a:xfrm>
        <a:prstGeom prst="hexagon">
          <a:avLst>
            <a:gd name="adj" fmla="val 25000"/>
            <a:gd name="vf" fmla="val 115470"/>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9525" cap="flat" cmpd="sng" algn="ctr">
          <a:noFill/>
          <a:prstDash val="solid"/>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sp:spPr>
      <dsp:style>
        <a:lnRef idx="1">
          <a:scrgbClr r="0" g="0" b="0"/>
        </a:lnRef>
        <a:fillRef idx="1">
          <a:scrgbClr r="0" g="0" b="0"/>
        </a:fillRef>
        <a:effectRef idx="0">
          <a:scrgbClr r="0" g="0" b="0"/>
        </a:effectRef>
        <a:fontRef idx="minor"/>
      </dsp:style>
    </dsp:sp>
    <dsp:sp modelId="{C27D5E3D-4883-4D7D-8E67-67EEB9914172}">
      <dsp:nvSpPr>
        <dsp:cNvPr id="0" name=""/>
        <dsp:cNvSpPr/>
      </dsp:nvSpPr>
      <dsp:spPr>
        <a:xfrm>
          <a:off x="2986750" y="2447570"/>
          <a:ext cx="135294" cy="116606"/>
        </a:xfrm>
        <a:prstGeom prst="hexagon">
          <a:avLst>
            <a:gd name="adj" fmla="val 25000"/>
            <a:gd name="vf" fmla="val 115470"/>
          </a:avLst>
        </a:prstGeom>
        <a:solidFill>
          <a:schemeClr val="accent1">
            <a:lumMod val="50000"/>
          </a:schemeClr>
        </a:solidFill>
        <a:ln w="9525" cap="flat" cmpd="sng" algn="ctr">
          <a:solidFill>
            <a:schemeClr val="accent1">
              <a:lumMod val="40000"/>
              <a:lumOff val="60000"/>
            </a:schemeClr>
          </a:solidFill>
          <a:prstDash val="solid"/>
        </a:ln>
        <a:effectLst>
          <a:glow rad="63500">
            <a:schemeClr val="accent5">
              <a:satMod val="175000"/>
              <a:alpha val="40000"/>
            </a:schemeClr>
          </a:glow>
        </a:effectLst>
      </dsp:spPr>
      <dsp:style>
        <a:lnRef idx="1">
          <a:scrgbClr r="0" g="0" b="0"/>
        </a:lnRef>
        <a:fillRef idx="1">
          <a:scrgbClr r="0" g="0" b="0"/>
        </a:fillRef>
        <a:effectRef idx="0">
          <a:scrgbClr r="0" g="0" b="0"/>
        </a:effectRef>
        <a:fontRef idx="minor"/>
      </dsp:style>
    </dsp:sp>
    <dsp:sp modelId="{05EE5C22-2E83-4CFD-A2E5-FC9EF6101C99}">
      <dsp:nvSpPr>
        <dsp:cNvPr id="0" name=""/>
        <dsp:cNvSpPr/>
      </dsp:nvSpPr>
      <dsp:spPr>
        <a:xfrm>
          <a:off x="987770" y="916158"/>
          <a:ext cx="1155551" cy="996286"/>
        </a:xfrm>
        <a:prstGeom prst="hexagon">
          <a:avLst>
            <a:gd name="adj" fmla="val 25000"/>
            <a:gd name="vf" fmla="val 11547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w="9525" cap="flat" cmpd="sng" algn="ctr">
          <a:noFill/>
          <a:prstDash val="solid"/>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sp:spPr>
      <dsp:style>
        <a:lnRef idx="1">
          <a:scrgbClr r="0" g="0" b="0"/>
        </a:lnRef>
        <a:fillRef idx="3">
          <a:scrgbClr r="0" g="0" b="0"/>
        </a:fillRef>
        <a:effectRef idx="2">
          <a:scrgbClr r="0" g="0" b="0"/>
        </a:effectRef>
        <a:fontRef idx="minor">
          <a:schemeClr val="lt1"/>
        </a:fontRef>
      </dsp:style>
      <dsp:txBody>
        <a:bodyPr spcFirstLastPara="0" vert="horz" wrap="square" lIns="0" tIns="52070" rIns="0" bIns="52070" numCol="1" spcCol="1270" anchor="ctr" anchorCtr="0">
          <a:noAutofit/>
        </a:bodyPr>
        <a:lstStyle/>
        <a:p>
          <a:pPr lvl="0" algn="ctr" defTabSz="1822450">
            <a:lnSpc>
              <a:spcPct val="90000"/>
            </a:lnSpc>
            <a:spcBef>
              <a:spcPct val="0"/>
            </a:spcBef>
            <a:spcAft>
              <a:spcPct val="35000"/>
            </a:spcAft>
          </a:pPr>
          <a:r>
            <a:rPr lang="en-US" sz="4100" kern="1200" dirty="0" smtClean="0"/>
            <a:t>C</a:t>
          </a:r>
          <a:endParaRPr lang="en-US" sz="4100" kern="1200" dirty="0"/>
        </a:p>
      </dsp:txBody>
      <dsp:txXfrm>
        <a:off x="1167090" y="1070763"/>
        <a:ext cx="796911" cy="687076"/>
      </dsp:txXfrm>
    </dsp:sp>
    <dsp:sp modelId="{AC57FCA9-8C43-45BD-8D4D-C3419EE66B0F}">
      <dsp:nvSpPr>
        <dsp:cNvPr id="0" name=""/>
        <dsp:cNvSpPr/>
      </dsp:nvSpPr>
      <dsp:spPr>
        <a:xfrm>
          <a:off x="1771159" y="937742"/>
          <a:ext cx="135294" cy="116606"/>
        </a:xfrm>
        <a:prstGeom prst="hexagon">
          <a:avLst>
            <a:gd name="adj" fmla="val 25000"/>
            <a:gd name="vf" fmla="val 115470"/>
          </a:avLst>
        </a:prstGeom>
        <a:solidFill>
          <a:schemeClr val="accent3">
            <a:lumMod val="50000"/>
          </a:schemeClr>
        </a:solidFill>
        <a:ln w="9525" cap="flat" cmpd="sng" algn="ctr">
          <a:solidFill>
            <a:schemeClr val="accent3">
              <a:lumMod val="40000"/>
              <a:lumOff val="60000"/>
            </a:schemeClr>
          </a:solidFill>
          <a:prstDash val="solid"/>
        </a:ln>
        <a:effectLst>
          <a:glow rad="63500">
            <a:schemeClr val="accent3">
              <a:satMod val="175000"/>
              <a:alpha val="40000"/>
            </a:schemeClr>
          </a:glow>
        </a:effectLst>
      </dsp:spPr>
      <dsp:style>
        <a:lnRef idx="1">
          <a:scrgbClr r="0" g="0" b="0"/>
        </a:lnRef>
        <a:fillRef idx="1">
          <a:scrgbClr r="0" g="0" b="0"/>
        </a:fillRef>
        <a:effectRef idx="0">
          <a:scrgbClr r="0" g="0" b="0"/>
        </a:effectRef>
        <a:fontRef idx="minor"/>
      </dsp:style>
    </dsp:sp>
    <dsp:sp modelId="{A23FCE0A-6AA0-440C-8C40-3ABE60B8E4DD}">
      <dsp:nvSpPr>
        <dsp:cNvPr id="0" name=""/>
        <dsp:cNvSpPr/>
      </dsp:nvSpPr>
      <dsp:spPr>
        <a:xfrm>
          <a:off x="1972250" y="371819"/>
          <a:ext cx="1155551" cy="996286"/>
        </a:xfrm>
        <a:prstGeom prst="hexagon">
          <a:avLst>
            <a:gd name="adj" fmla="val 25000"/>
            <a:gd name="vf" fmla="val 115470"/>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9525" cap="flat" cmpd="sng" algn="ctr">
          <a:noFill/>
          <a:prstDash val="solid"/>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dsp:spPr>
      <dsp:style>
        <a:lnRef idx="1">
          <a:scrgbClr r="0" g="0" b="0"/>
        </a:lnRef>
        <a:fillRef idx="1">
          <a:scrgbClr r="0" g="0" b="0"/>
        </a:fillRef>
        <a:effectRef idx="0">
          <a:scrgbClr r="0" g="0" b="0"/>
        </a:effectRef>
        <a:fontRef idx="minor"/>
      </dsp:style>
    </dsp:sp>
    <dsp:sp modelId="{8F38564B-E6C7-468E-A352-4741DDCEB2F6}">
      <dsp:nvSpPr>
        <dsp:cNvPr id="0" name=""/>
        <dsp:cNvSpPr/>
      </dsp:nvSpPr>
      <dsp:spPr>
        <a:xfrm>
          <a:off x="2006382" y="809291"/>
          <a:ext cx="135294" cy="116606"/>
        </a:xfrm>
        <a:prstGeom prst="hexagon">
          <a:avLst>
            <a:gd name="adj" fmla="val 25000"/>
            <a:gd name="vf" fmla="val 115470"/>
          </a:avLst>
        </a:prstGeom>
        <a:solidFill>
          <a:schemeClr val="accent3">
            <a:lumMod val="50000"/>
          </a:schemeClr>
        </a:solidFill>
        <a:ln w="9525" cap="flat" cmpd="sng" algn="ctr">
          <a:solidFill>
            <a:schemeClr val="accent3">
              <a:lumMod val="40000"/>
              <a:lumOff val="60000"/>
            </a:schemeClr>
          </a:solidFill>
          <a:prstDash val="solid"/>
        </a:ln>
        <a:effectLst>
          <a:glow rad="63500">
            <a:schemeClr val="accent3">
              <a:satMod val="175000"/>
              <a:alpha val="40000"/>
            </a:schemeClr>
          </a:glow>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8/22/2016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8/22/2016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16</a:t>
            </a:fld>
            <a:endParaRPr lang="en-US"/>
          </a:p>
        </p:txBody>
      </p:sp>
    </p:spTree>
    <p:extLst>
      <p:ext uri="{BB962C8B-B14F-4D97-AF65-F5344CB8AC3E}">
        <p14:creationId xmlns:p14="http://schemas.microsoft.com/office/powerpoint/2010/main" val="3694141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17</a:t>
            </a:fld>
            <a:endParaRPr lang="en-US"/>
          </a:p>
        </p:txBody>
      </p:sp>
    </p:spTree>
    <p:extLst>
      <p:ext uri="{BB962C8B-B14F-4D97-AF65-F5344CB8AC3E}">
        <p14:creationId xmlns:p14="http://schemas.microsoft.com/office/powerpoint/2010/main" val="259536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18</a:t>
            </a:fld>
            <a:endParaRPr lang="en-US"/>
          </a:p>
        </p:txBody>
      </p:sp>
    </p:spTree>
    <p:extLst>
      <p:ext uri="{BB962C8B-B14F-4D97-AF65-F5344CB8AC3E}">
        <p14:creationId xmlns:p14="http://schemas.microsoft.com/office/powerpoint/2010/main" val="3902909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19</a:t>
            </a:fld>
            <a:endParaRPr lang="en-US"/>
          </a:p>
        </p:txBody>
      </p:sp>
    </p:spTree>
    <p:extLst>
      <p:ext uri="{BB962C8B-B14F-4D97-AF65-F5344CB8AC3E}">
        <p14:creationId xmlns:p14="http://schemas.microsoft.com/office/powerpoint/2010/main" val="1451203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20</a:t>
            </a:fld>
            <a:endParaRPr lang="en-US"/>
          </a:p>
        </p:txBody>
      </p:sp>
    </p:spTree>
    <p:extLst>
      <p:ext uri="{BB962C8B-B14F-4D97-AF65-F5344CB8AC3E}">
        <p14:creationId xmlns:p14="http://schemas.microsoft.com/office/powerpoint/2010/main" val="1758024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21</a:t>
            </a:fld>
            <a:endParaRPr lang="en-US"/>
          </a:p>
        </p:txBody>
      </p:sp>
    </p:spTree>
    <p:extLst>
      <p:ext uri="{BB962C8B-B14F-4D97-AF65-F5344CB8AC3E}">
        <p14:creationId xmlns:p14="http://schemas.microsoft.com/office/powerpoint/2010/main" val="2043224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22</a:t>
            </a:fld>
            <a:endParaRPr lang="en-US"/>
          </a:p>
        </p:txBody>
      </p:sp>
    </p:spTree>
    <p:extLst>
      <p:ext uri="{BB962C8B-B14F-4D97-AF65-F5344CB8AC3E}">
        <p14:creationId xmlns:p14="http://schemas.microsoft.com/office/powerpoint/2010/main" val="1645324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23</a:t>
            </a:fld>
            <a:endParaRPr lang="en-US"/>
          </a:p>
        </p:txBody>
      </p:sp>
    </p:spTree>
    <p:extLst>
      <p:ext uri="{BB962C8B-B14F-4D97-AF65-F5344CB8AC3E}">
        <p14:creationId xmlns:p14="http://schemas.microsoft.com/office/powerpoint/2010/main" val="2504245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234EF3D-EDDE-4205-AE70-B80DC4644ACC}" type="slidenum">
              <a:rPr lang="en-US" altLang="en-US"/>
              <a:pPr/>
              <a:t>24</a:t>
            </a:fld>
            <a:endParaRPr lang="en-US" alt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34395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4D7A2D2-2473-43B5-A094-A042672C3C3E}" type="slidenum">
              <a:rPr lang="en-US" altLang="en-US"/>
              <a:pPr/>
              <a:t>25</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83695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2553327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55EB3238-0731-4E21-93E4-E9E34ECC6B48}" type="slidenum">
              <a:rPr lang="en-US" altLang="en-US"/>
              <a:pPr/>
              <a:t>27</a:t>
            </a:fld>
            <a:endParaRPr lang="en-US" alt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42170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28</a:t>
            </a:fld>
            <a:endParaRPr lang="en-US"/>
          </a:p>
        </p:txBody>
      </p:sp>
    </p:spTree>
    <p:extLst>
      <p:ext uri="{BB962C8B-B14F-4D97-AF65-F5344CB8AC3E}">
        <p14:creationId xmlns:p14="http://schemas.microsoft.com/office/powerpoint/2010/main" val="350343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b="1" kern="1200" dirty="0" smtClean="0">
                <a:solidFill>
                  <a:schemeClr val="tx1"/>
                </a:solidFill>
                <a:effectLst/>
                <a:latin typeface="+mn-lt"/>
                <a:ea typeface="+mn-ea"/>
                <a:cs typeface="+mn-cs"/>
              </a:rPr>
              <a:t>1. Attribution remains murky.</a:t>
            </a:r>
            <a:r>
              <a:rPr lang="en-US" sz="1200" kern="1200" dirty="0" smtClean="0">
                <a:solidFill>
                  <a:schemeClr val="tx1"/>
                </a:solidFill>
                <a:effectLst/>
                <a:latin typeface="+mn-lt"/>
                <a:ea typeface="+mn-ea"/>
                <a:cs typeface="+mn-cs"/>
              </a:rPr>
              <a:t> Last year both the variety of threat actors and the ability to neatly “classify” these actors into types became much more difficult as attack behaviors changed, and motivations and threats increased in their complexity. Actors no longer work in set groups, but combine with others, involve multiple individuals, and use facades to hinder attribution. This all but ensures that attribution will be even more challenging in 2016. </a:t>
            </a:r>
            <a:endParaRPr lang="en-US" dirty="0" smtClean="0">
              <a:effectLst/>
            </a:endParaRPr>
          </a:p>
          <a:p>
            <a:r>
              <a:rPr lang="en-US" sz="1200" b="1" kern="1200" dirty="0" smtClean="0">
                <a:solidFill>
                  <a:schemeClr val="tx1"/>
                </a:solidFill>
                <a:effectLst/>
                <a:latin typeface="+mn-lt"/>
                <a:ea typeface="+mn-ea"/>
                <a:cs typeface="+mn-cs"/>
              </a:rPr>
              <a:t>2. Ransom continues to rule.</a:t>
            </a:r>
            <a:r>
              <a:rPr lang="en-US" sz="1200" kern="1200" dirty="0" smtClean="0">
                <a:solidFill>
                  <a:schemeClr val="tx1"/>
                </a:solidFill>
                <a:effectLst/>
                <a:latin typeface="+mn-lt"/>
                <a:ea typeface="+mn-ea"/>
                <a:cs typeface="+mn-cs"/>
              </a:rPr>
              <a:t> Extortion as a mode of attack became a popular tactic for threats actors in 2015, and on a few occasions attackers have taken it to the level of demanding that businesses shut down entirely. Having proven that this is a profitable enterprise, attackers will likely further innovate their business models based on ransom and extortion in 2016. </a:t>
            </a:r>
            <a:endParaRPr lang="en-US" dirty="0" smtClean="0">
              <a:effectLst/>
            </a:endParaRPr>
          </a:p>
          <a:p>
            <a:r>
              <a:rPr lang="en-US" sz="1200" b="1" kern="1200" dirty="0" smtClean="0">
                <a:solidFill>
                  <a:schemeClr val="tx1"/>
                </a:solidFill>
                <a:effectLst/>
                <a:latin typeface="+mn-lt"/>
                <a:ea typeface="+mn-ea"/>
                <a:cs typeface="+mn-cs"/>
              </a:rPr>
              <a:t>3. More attackers share the global stage.</a:t>
            </a:r>
            <a:r>
              <a:rPr lang="en-US" sz="1200" kern="1200" dirty="0" smtClean="0">
                <a:solidFill>
                  <a:schemeClr val="tx1"/>
                </a:solidFill>
                <a:effectLst/>
                <a:latin typeface="+mn-lt"/>
                <a:ea typeface="+mn-ea"/>
                <a:cs typeface="+mn-cs"/>
              </a:rPr>
              <a:t> Advanced attack methods, such as custom malware or unusual attack vectors, were historically the domain of nation states with significant engineering capability; often those states that have or are developing a nuclear defense capability. In 2015, non-nuclear states and organized criminal groups adopted these techniques thanks to lower barriers to entry and the increased trade in espionage capabilities. We can safely expect that in 2016 non-nuclear states will continue to develop their cyber capabilities and compete on the global stage. </a:t>
            </a:r>
            <a:endParaRPr lang="en-US" dirty="0" smtClean="0">
              <a:effectLst/>
            </a:endParaRPr>
          </a:p>
          <a:p>
            <a:r>
              <a:rPr lang="en-US" sz="1200" b="1" kern="1200" dirty="0" smtClean="0">
                <a:solidFill>
                  <a:schemeClr val="tx1"/>
                </a:solidFill>
                <a:effectLst/>
                <a:latin typeface="+mn-lt"/>
                <a:ea typeface="+mn-ea"/>
                <a:cs typeface="+mn-cs"/>
              </a:rPr>
              <a:t>4. Criminals follow the money.</a:t>
            </a:r>
            <a:r>
              <a:rPr lang="en-US" sz="1200" kern="1200" dirty="0" smtClean="0">
                <a:solidFill>
                  <a:schemeClr val="tx1"/>
                </a:solidFill>
                <a:effectLst/>
                <a:latin typeface="+mn-lt"/>
                <a:ea typeface="+mn-ea"/>
                <a:cs typeface="+mn-cs"/>
              </a:rPr>
              <a:t> Organized criminals are focusing more intently on high value targets that provide a large value single payout. This is in contrast to the traditional consumer-focused malware approach that these groups have exploited in the past. This is highlighted even more with the </a:t>
            </a:r>
            <a:r>
              <a:rPr lang="en-US" sz="1200" kern="1200" dirty="0" err="1" smtClean="0">
                <a:solidFill>
                  <a:schemeClr val="tx1"/>
                </a:solidFill>
                <a:effectLst/>
                <a:latin typeface="+mn-lt"/>
                <a:ea typeface="+mn-ea"/>
                <a:cs typeface="+mn-cs"/>
              </a:rPr>
              <a:t>Carbanak</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Anunak</a:t>
            </a:r>
            <a:r>
              <a:rPr lang="en-US" sz="1200" kern="1200" dirty="0" smtClean="0">
                <a:solidFill>
                  <a:schemeClr val="tx1"/>
                </a:solidFill>
                <a:effectLst/>
                <a:latin typeface="+mn-lt"/>
                <a:ea typeface="+mn-ea"/>
                <a:cs typeface="+mn-cs"/>
              </a:rPr>
              <a:t> attacks. Examples of high value/low volume transactions that may be targeted in 2016 are payroll, mortgages, and investment transactions. </a:t>
            </a:r>
            <a:endParaRPr lang="en-US" dirty="0" smtClean="0">
              <a:effectLst/>
            </a:endParaRPr>
          </a:p>
          <a:p>
            <a:r>
              <a:rPr lang="en-US" sz="1200" b="1" kern="1200" dirty="0" smtClean="0">
                <a:solidFill>
                  <a:schemeClr val="tx1"/>
                </a:solidFill>
                <a:effectLst/>
                <a:latin typeface="+mn-lt"/>
                <a:ea typeface="+mn-ea"/>
                <a:cs typeface="+mn-cs"/>
              </a:rPr>
              <a:t>5. Hacktivists get more sophisticated.</a:t>
            </a:r>
            <a:r>
              <a:rPr lang="en-US" sz="1200" kern="1200" dirty="0" smtClean="0">
                <a:solidFill>
                  <a:schemeClr val="tx1"/>
                </a:solidFill>
                <a:effectLst/>
                <a:latin typeface="+mn-lt"/>
                <a:ea typeface="+mn-ea"/>
                <a:cs typeface="+mn-cs"/>
              </a:rPr>
              <a:t> Hacktivists continue to be motivated by embarrassment of their targets, but their tactics are no longer simply DDoS, doxing, and defacement. In 2015 hacktivists stole and published data in order to attract awareness to their cause, continuing to embarrass their targets despite the collateral damage. In 2016 hacktivists will use more tactics, techniques and procedures that were previously considered the preserve of cyber criminals. </a:t>
            </a:r>
            <a:endParaRPr lang="en-US" dirty="0" smtClean="0">
              <a:effectLst/>
            </a:endParaRPr>
          </a:p>
          <a:p>
            <a:r>
              <a:rPr lang="en-US" sz="1200" b="1" kern="1200" dirty="0" smtClean="0">
                <a:solidFill>
                  <a:schemeClr val="tx1"/>
                </a:solidFill>
                <a:effectLst/>
                <a:latin typeface="+mn-lt"/>
                <a:ea typeface="+mn-ea"/>
                <a:cs typeface="+mn-cs"/>
              </a:rPr>
              <a:t>6. Dark web marketplaces scramble for leadership.</a:t>
            </a:r>
            <a:r>
              <a:rPr lang="en-US" sz="1200" kern="1200" dirty="0" smtClean="0">
                <a:solidFill>
                  <a:schemeClr val="tx1"/>
                </a:solidFill>
                <a:effectLst/>
                <a:latin typeface="+mn-lt"/>
                <a:ea typeface="+mn-ea"/>
                <a:cs typeface="+mn-cs"/>
              </a:rPr>
              <a:t> Global law enforcement will continue to takedown large dark web marketplaces. This will likely lead to a fragmentation of the market and rival marketplaces scrambling for pole position. This means that in 2016 we can expect the dark web will move to employ overlay networks other than Tor. </a:t>
            </a:r>
            <a:endParaRPr lang="en-US" dirty="0" smtClean="0">
              <a:effectLst/>
            </a:endParaRPr>
          </a:p>
          <a:p>
            <a:r>
              <a:rPr lang="en-US" sz="1200" b="1" kern="1200" dirty="0" smtClean="0">
                <a:solidFill>
                  <a:schemeClr val="tx1"/>
                </a:solidFill>
                <a:effectLst/>
                <a:latin typeface="+mn-lt"/>
                <a:ea typeface="+mn-ea"/>
                <a:cs typeface="+mn-cs"/>
              </a:rPr>
              <a:t>7. Attacks on the retail industry evolve.</a:t>
            </a:r>
            <a:r>
              <a:rPr lang="en-US" sz="1200" kern="1200" dirty="0" smtClean="0">
                <a:solidFill>
                  <a:schemeClr val="tx1"/>
                </a:solidFill>
                <a:effectLst/>
                <a:latin typeface="+mn-lt"/>
                <a:ea typeface="+mn-ea"/>
                <a:cs typeface="+mn-cs"/>
              </a:rPr>
              <a:t> Spurred by the recent requirements for EMV chip card compliance, cyber criminals will continue to develop more sophisticated Point-Of-Sale (POS) malware.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29</a:t>
            </a:fld>
            <a:endParaRPr lang="en-US"/>
          </a:p>
        </p:txBody>
      </p:sp>
    </p:spTree>
    <p:extLst>
      <p:ext uri="{BB962C8B-B14F-4D97-AF65-F5344CB8AC3E}">
        <p14:creationId xmlns:p14="http://schemas.microsoft.com/office/powerpoint/2010/main" val="331135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34</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4574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35</a:t>
            </a:fld>
            <a:endParaRPr lang="en-US"/>
          </a:p>
        </p:txBody>
      </p:sp>
    </p:spTree>
    <p:extLst>
      <p:ext uri="{BB962C8B-B14F-4D97-AF65-F5344CB8AC3E}">
        <p14:creationId xmlns:p14="http://schemas.microsoft.com/office/powerpoint/2010/main" val="4045909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36</a:t>
            </a:fld>
            <a:endParaRPr lang="en-US"/>
          </a:p>
        </p:txBody>
      </p:sp>
    </p:spTree>
    <p:extLst>
      <p:ext uri="{BB962C8B-B14F-4D97-AF65-F5344CB8AC3E}">
        <p14:creationId xmlns:p14="http://schemas.microsoft.com/office/powerpoint/2010/main" val="227988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marL="171450" marR="0" lvl="1" indent="-171450" algn="l" defTabSz="914400" rtl="0" eaLnBrk="1" fontAlgn="base" latinLnBrk="0" hangingPunct="1">
              <a:lnSpc>
                <a:spcPct val="100000"/>
              </a:lnSpc>
              <a:spcBef>
                <a:spcPct val="0"/>
              </a:spcBef>
              <a:spcAft>
                <a:spcPct val="0"/>
              </a:spcAft>
              <a:buClrTx/>
              <a:buSzTx/>
              <a:buFontTx/>
              <a:buChar char="-"/>
              <a:tabLst/>
              <a:defRPr/>
            </a:pPr>
            <a:endParaRPr lang="en-US" baseline="0" dirty="0" smtClean="0"/>
          </a:p>
          <a:p>
            <a:pPr marL="171450" marR="0" lvl="1" indent="-171450" algn="l" defTabSz="914400" rtl="0" eaLnBrk="1" fontAlgn="base" latinLnBrk="0" hangingPunct="1">
              <a:lnSpc>
                <a:spcPct val="100000"/>
              </a:lnSpc>
              <a:spcBef>
                <a:spcPct val="0"/>
              </a:spcBef>
              <a:spcAft>
                <a:spcPct val="0"/>
              </a:spcAft>
              <a:buClrTx/>
              <a:buSzTx/>
              <a:buFontTx/>
              <a:buChar char="-"/>
              <a:tabLst/>
              <a:defRPr/>
            </a:pPr>
            <a:endParaRPr lang="en-US"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D9A9D7A-93BA-480F-8643-C1D505C4D7C0}" type="slidenum">
              <a:rPr lang="en-US"/>
              <a:pPr fontAlgn="base">
                <a:spcBef>
                  <a:spcPct val="0"/>
                </a:spcBef>
                <a:spcAft>
                  <a:spcPct val="0"/>
                </a:spcAft>
              </a:pPr>
              <a:t>37</a:t>
            </a:fld>
            <a:endParaRPr lang="en-US" dirty="0"/>
          </a:p>
        </p:txBody>
      </p:sp>
    </p:spTree>
    <p:extLst>
      <p:ext uri="{BB962C8B-B14F-4D97-AF65-F5344CB8AC3E}">
        <p14:creationId xmlns:p14="http://schemas.microsoft.com/office/powerpoint/2010/main" val="2405275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smtClean="0"/>
          </a:p>
        </p:txBody>
      </p:sp>
      <p:sp>
        <p:nvSpPr>
          <p:cNvPr id="19459" name="Slide Number Placeholder 3"/>
          <p:cNvSpPr>
            <a:spLocks noGrp="1"/>
          </p:cNvSpPr>
          <p:nvPr>
            <p:ph type="sldNum" sz="quarter" idx="5"/>
          </p:nvPr>
        </p:nvSpPr>
        <p:spPr>
          <a:noFill/>
        </p:spPr>
        <p:txBody>
          <a:bodyPr/>
          <a:lstStyle/>
          <a:p>
            <a:fld id="{868E9EC7-FA26-42F8-A1FC-9A5C9B3A6F09}" type="slidenum">
              <a:rPr lang="en-US" smtClean="0"/>
              <a:pPr/>
              <a:t>40</a:t>
            </a:fld>
            <a:endParaRPr lang="en-US" smtClean="0"/>
          </a:p>
        </p:txBody>
      </p:sp>
    </p:spTree>
    <p:extLst>
      <p:ext uri="{BB962C8B-B14F-4D97-AF65-F5344CB8AC3E}">
        <p14:creationId xmlns:p14="http://schemas.microsoft.com/office/powerpoint/2010/main" val="3177584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41</a:t>
            </a:fld>
            <a:endParaRPr lang="en-US"/>
          </a:p>
        </p:txBody>
      </p:sp>
    </p:spTree>
    <p:extLst>
      <p:ext uri="{BB962C8B-B14F-4D97-AF65-F5344CB8AC3E}">
        <p14:creationId xmlns:p14="http://schemas.microsoft.com/office/powerpoint/2010/main" val="41728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42</a:t>
            </a:fld>
            <a:endParaRPr lang="en-US"/>
          </a:p>
        </p:txBody>
      </p:sp>
    </p:spTree>
    <p:extLst>
      <p:ext uri="{BB962C8B-B14F-4D97-AF65-F5344CB8AC3E}">
        <p14:creationId xmlns:p14="http://schemas.microsoft.com/office/powerpoint/2010/main" val="455175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4</a:t>
            </a:fld>
            <a:endParaRPr lang="en-US"/>
          </a:p>
        </p:txBody>
      </p:sp>
    </p:spTree>
    <p:extLst>
      <p:ext uri="{BB962C8B-B14F-4D97-AF65-F5344CB8AC3E}">
        <p14:creationId xmlns:p14="http://schemas.microsoft.com/office/powerpoint/2010/main" val="3456034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43</a:t>
            </a:fld>
            <a:endParaRPr lang="en-US"/>
          </a:p>
        </p:txBody>
      </p:sp>
    </p:spTree>
    <p:extLst>
      <p:ext uri="{BB962C8B-B14F-4D97-AF65-F5344CB8AC3E}">
        <p14:creationId xmlns:p14="http://schemas.microsoft.com/office/powerpoint/2010/main" val="2327496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44</a:t>
            </a:fld>
            <a:endParaRPr lang="en-US"/>
          </a:p>
        </p:txBody>
      </p:sp>
    </p:spTree>
    <p:extLst>
      <p:ext uri="{BB962C8B-B14F-4D97-AF65-F5344CB8AC3E}">
        <p14:creationId xmlns:p14="http://schemas.microsoft.com/office/powerpoint/2010/main" val="2442218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45</a:t>
            </a:fld>
            <a:endParaRPr lang="en-US"/>
          </a:p>
        </p:txBody>
      </p:sp>
    </p:spTree>
    <p:extLst>
      <p:ext uri="{BB962C8B-B14F-4D97-AF65-F5344CB8AC3E}">
        <p14:creationId xmlns:p14="http://schemas.microsoft.com/office/powerpoint/2010/main" val="2059949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46</a:t>
            </a:fld>
            <a:endParaRPr lang="en-US"/>
          </a:p>
        </p:txBody>
      </p:sp>
    </p:spTree>
    <p:extLst>
      <p:ext uri="{BB962C8B-B14F-4D97-AF65-F5344CB8AC3E}">
        <p14:creationId xmlns:p14="http://schemas.microsoft.com/office/powerpoint/2010/main" val="1993140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47</a:t>
            </a:fld>
            <a:endParaRPr lang="en-US"/>
          </a:p>
        </p:txBody>
      </p:sp>
    </p:spTree>
    <p:extLst>
      <p:ext uri="{BB962C8B-B14F-4D97-AF65-F5344CB8AC3E}">
        <p14:creationId xmlns:p14="http://schemas.microsoft.com/office/powerpoint/2010/main" val="3037633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charset="-128"/>
                <a:cs typeface="ＭＳ Ｐゴシック" charset="0"/>
              </a:rPr>
              <a:t>To this day, Project </a:t>
            </a:r>
            <a:r>
              <a:rPr lang="en-US" sz="1200" kern="1200" dirty="0" err="1" smtClean="0">
                <a:solidFill>
                  <a:schemeClr val="tx1"/>
                </a:solidFill>
                <a:effectLst/>
                <a:latin typeface="+mn-lt"/>
                <a:ea typeface="ＭＳ Ｐゴシック" charset="-128"/>
                <a:cs typeface="ＭＳ Ｐゴシック" charset="0"/>
              </a:rPr>
              <a:t>Azorian</a:t>
            </a:r>
            <a:r>
              <a:rPr lang="en-US" sz="1200" kern="1200" dirty="0" smtClean="0">
                <a:solidFill>
                  <a:schemeClr val="tx1"/>
                </a:solidFill>
                <a:effectLst/>
                <a:latin typeface="+mn-lt"/>
                <a:ea typeface="ＭＳ Ｐゴシック" charset="-128"/>
                <a:cs typeface="ＭＳ Ｐゴシック" charset="0"/>
              </a:rPr>
              <a:t> is the deepest ocean salvage operation ever attempted and challenged a team of Americas elite marine and aero-space companies to design a unique system to solve an incredible problem, how do you lift to the surface a damaged 1,700 ton segment of submarine from a depth of 3 miles while being observed by a paranoid and well-armed Soviet intelligence organization?</a:t>
            </a:r>
          </a:p>
          <a:p>
            <a:endParaRPr lang="en-US" dirty="0"/>
          </a:p>
        </p:txBody>
      </p:sp>
      <p:sp>
        <p:nvSpPr>
          <p:cNvPr id="4" name="Slide Number Placeholder 3"/>
          <p:cNvSpPr>
            <a:spLocks noGrp="1"/>
          </p:cNvSpPr>
          <p:nvPr>
            <p:ph type="sldNum" sz="quarter" idx="10"/>
          </p:nvPr>
        </p:nvSpPr>
        <p:spPr/>
        <p:txBody>
          <a:bodyPr/>
          <a:lstStyle/>
          <a:p>
            <a:fld id="{8C222501-23FA-4C41-BD35-140593387742}" type="slidenum">
              <a:rPr lang="en-US" smtClean="0"/>
              <a:pPr/>
              <a:t>48</a:t>
            </a:fld>
            <a:endParaRPr lang="en-US"/>
          </a:p>
        </p:txBody>
      </p:sp>
    </p:spTree>
    <p:extLst>
      <p:ext uri="{BB962C8B-B14F-4D97-AF65-F5344CB8AC3E}">
        <p14:creationId xmlns:p14="http://schemas.microsoft.com/office/powerpoint/2010/main" val="482694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TextEdit="1"/>
          </p:cNvSpPr>
          <p:nvPr>
            <p:ph type="sldImg"/>
          </p:nvPr>
        </p:nvSpPr>
        <p:spPr bwMode="auto">
          <a:noFill/>
          <a:ln>
            <a:solidFill>
              <a:srgbClr val="000000"/>
            </a:solidFill>
            <a:miter lim="800000"/>
            <a:headEnd/>
            <a:tailEnd/>
          </a:ln>
        </p:spPr>
      </p:sp>
      <p:sp>
        <p:nvSpPr>
          <p:cNvPr id="83970" name="Rectangle 3"/>
          <p:cNvSpPr>
            <a:spLocks noGrp="1"/>
          </p:cNvSpPr>
          <p:nvPr>
            <p:ph type="body" idx="1"/>
          </p:nvPr>
        </p:nvSpPr>
        <p:spPr/>
        <p:txBody>
          <a:bodyPr/>
          <a:lstStyle/>
          <a:p>
            <a:r>
              <a:rPr lang="en-US" b="1" smtClean="0"/>
              <a:t>Demo - sample security teleconference slides.</a:t>
            </a:r>
          </a:p>
        </p:txBody>
      </p:sp>
    </p:spTree>
    <p:extLst>
      <p:ext uri="{BB962C8B-B14F-4D97-AF65-F5344CB8AC3E}">
        <p14:creationId xmlns:p14="http://schemas.microsoft.com/office/powerpoint/2010/main" val="2760216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74</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75</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78</a:t>
            </a:fld>
            <a:endParaRPr lang="en-US"/>
          </a:p>
        </p:txBody>
      </p:sp>
    </p:spTree>
    <p:extLst>
      <p:ext uri="{BB962C8B-B14F-4D97-AF65-F5344CB8AC3E}">
        <p14:creationId xmlns:p14="http://schemas.microsoft.com/office/powerpoint/2010/main" val="2257998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39677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632A2D14-1E7F-405C-B5A2-DC5CCACD423E}" type="slidenum">
              <a:rPr lang="en-US" altLang="en-US"/>
              <a:pPr/>
              <a:t>6</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87143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Student Learning Objectives/Outcomes</a:t>
            </a:r>
          </a:p>
          <a:p>
            <a:pPr marL="0" indent="0">
              <a:buNone/>
            </a:pPr>
            <a:r>
              <a:rPr lang="en-US" sz="1200" dirty="0" smtClean="0"/>
              <a:t>Very simply, in plain English, students of this course acquire practical knowledge that forms the foundation for additional studies in a variety of information security disciplines. </a:t>
            </a:r>
          </a:p>
          <a:p>
            <a:pPr marL="0" indent="0">
              <a:buNone/>
            </a:pPr>
            <a:endParaRPr lang="en-US" sz="1200" dirty="0" smtClean="0"/>
          </a:p>
          <a:p>
            <a:pPr marL="0" indent="0">
              <a:buNone/>
            </a:pPr>
            <a:r>
              <a:rPr lang="en-US" sz="1200" dirty="0" smtClean="0"/>
              <a:t>This is a graduate level course, and many of the students are working professionals – as is the instructor. You can apply this knowledge directly and indirectly to your company projects.</a:t>
            </a:r>
            <a:endParaRPr lang="en-US" sz="1200"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10</a:t>
            </a:fld>
            <a:endParaRPr lang="en-US"/>
          </a:p>
        </p:txBody>
      </p:sp>
    </p:spTree>
    <p:extLst>
      <p:ext uri="{BB962C8B-B14F-4D97-AF65-F5344CB8AC3E}">
        <p14:creationId xmlns:p14="http://schemas.microsoft.com/office/powerpoint/2010/main" val="1358661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109FDE99-9A95-4F41-BAB8-67249C13E5D1}" type="slidenum">
              <a:rPr lang="en-US" altLang="en-US"/>
              <a:pPr/>
              <a:t>11</a:t>
            </a:fld>
            <a:endParaRPr lang="en-US" alt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7498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12</a:t>
            </a:fld>
            <a:endParaRPr lang="en-US"/>
          </a:p>
        </p:txBody>
      </p:sp>
    </p:spTree>
    <p:extLst>
      <p:ext uri="{BB962C8B-B14F-4D97-AF65-F5344CB8AC3E}">
        <p14:creationId xmlns:p14="http://schemas.microsoft.com/office/powerpoint/2010/main" val="3007811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14</a:t>
            </a:fld>
            <a:endParaRPr lang="en-US"/>
          </a:p>
        </p:txBody>
      </p:sp>
    </p:spTree>
    <p:extLst>
      <p:ext uri="{BB962C8B-B14F-4D97-AF65-F5344CB8AC3E}">
        <p14:creationId xmlns:p14="http://schemas.microsoft.com/office/powerpoint/2010/main" val="1643902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90600" y="990600"/>
            <a:ext cx="7924800" cy="5715000"/>
          </a:xfrm>
        </p:spPr>
        <p:txBody>
          <a:bodyPr/>
          <a:lstStyle/>
          <a:p>
            <a:pPr lvl="0"/>
            <a:endParaRPr lang="en-US" noProof="0" smtClean="0"/>
          </a:p>
        </p:txBody>
      </p:sp>
    </p:spTree>
    <p:extLst>
      <p:ext uri="{BB962C8B-B14F-4D97-AF65-F5344CB8AC3E}">
        <p14:creationId xmlns:p14="http://schemas.microsoft.com/office/powerpoint/2010/main" val="369308493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098579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0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ndParaRPr>
          </a:p>
        </p:txBody>
      </p:sp>
      <p:sp>
        <p:nvSpPr>
          <p:cNvPr id="4" name="Text Placeholder 2"/>
          <p:cNvSpPr>
            <a:spLocks noGrp="1"/>
          </p:cNvSpPr>
          <p:nvPr>
            <p:ph idx="1"/>
          </p:nvPr>
        </p:nvSpPr>
        <p:spPr bwMode="auto">
          <a:xfrm>
            <a:off x="2895600" y="330201"/>
            <a:ext cx="6248400" cy="62540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1"/>
          <p:cNvSpPr/>
          <p:nvPr userDrawn="1"/>
        </p:nvSpPr>
        <p:spPr>
          <a:xfrm>
            <a:off x="644715" y="1563737"/>
            <a:ext cx="1604927" cy="3770263"/>
          </a:xfrm>
          <a:prstGeom prst="rect">
            <a:avLst/>
          </a:prstGeom>
          <a:noFill/>
        </p:spPr>
        <p:txBody>
          <a:bodyPr wrap="none" lIns="91440" tIns="45720" rIns="91440" bIns="45720">
            <a:spAutoFit/>
          </a:bodyPr>
          <a:lstStyle/>
          <a:p>
            <a:pPr algn="ctr"/>
            <a:r>
              <a:rPr lang="en-US" sz="23900" b="1" cap="none" spc="0" dirty="0" smtClean="0">
                <a:ln w="9525">
                  <a:solidFill>
                    <a:schemeClr val="bg1"/>
                  </a:solidFill>
                  <a:prstDash val="solid"/>
                </a:ln>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ffectLst>
                  <a:outerShdw blurRad="12700" dist="38100" dir="2700000" algn="tl" rotWithShape="0">
                    <a:schemeClr val="bg1">
                      <a:lumMod val="50000"/>
                    </a:schemeClr>
                  </a:outerShdw>
                </a:effectLst>
              </a:rPr>
              <a:t>?</a:t>
            </a:r>
            <a:endParaRPr lang="en-US" sz="23900" b="1" cap="none" spc="0" dirty="0">
              <a:ln w="9525">
                <a:solidFill>
                  <a:schemeClr val="bg1"/>
                </a:solidFill>
                <a:prstDash val="solid"/>
              </a:ln>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1969822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00">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ndParaRPr>
          </a:p>
        </p:txBody>
      </p:sp>
      <p:sp>
        <p:nvSpPr>
          <p:cNvPr id="4" name="Text Placeholder 2"/>
          <p:cNvSpPr>
            <a:spLocks noGrp="1"/>
          </p:cNvSpPr>
          <p:nvPr>
            <p:ph idx="1"/>
          </p:nvPr>
        </p:nvSpPr>
        <p:spPr bwMode="auto">
          <a:xfrm>
            <a:off x="2895600" y="330201"/>
            <a:ext cx="6248400" cy="625404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1"/>
          <p:cNvSpPr/>
          <p:nvPr userDrawn="1"/>
        </p:nvSpPr>
        <p:spPr>
          <a:xfrm>
            <a:off x="425905" y="1563737"/>
            <a:ext cx="2042547" cy="3770263"/>
          </a:xfrm>
          <a:prstGeom prst="rect">
            <a:avLst/>
          </a:prstGeom>
          <a:noFill/>
        </p:spPr>
        <p:txBody>
          <a:bodyPr wrap="none" lIns="91440" tIns="45720" rIns="91440" bIns="45720">
            <a:spAutoFit/>
          </a:bodyPr>
          <a:lstStyle/>
          <a:p>
            <a:pPr algn="ctr"/>
            <a:r>
              <a:rPr lang="en-US" sz="23900" b="1" cap="none" spc="0" dirty="0" smtClean="0">
                <a:ln w="9525">
                  <a:solidFill>
                    <a:schemeClr val="bg1"/>
                  </a:solidFill>
                  <a:prstDash val="solid"/>
                </a:ln>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ffectLst>
                  <a:outerShdw blurRad="12700" dist="38100" dir="2700000" algn="tl" rotWithShape="0">
                    <a:schemeClr val="bg1">
                      <a:lumMod val="50000"/>
                    </a:schemeClr>
                  </a:outerShdw>
                </a:effectLst>
              </a:rPr>
              <a:t>A</a:t>
            </a:r>
            <a:endParaRPr lang="en-US" sz="23900" b="1" cap="none" spc="0" dirty="0">
              <a:ln w="9525">
                <a:solidFill>
                  <a:schemeClr val="bg1"/>
                </a:solidFill>
                <a:prstDash val="solid"/>
              </a:ln>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56563327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5"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706" r:id="rId5"/>
    <p:sldLayoutId id="2147483707" r:id="rId6"/>
    <p:sldLayoutId id="2147483697" r:id="rId7"/>
    <p:sldLayoutId id="2147483698" r:id="rId8"/>
    <p:sldLayoutId id="2147483679" r:id="rId9"/>
    <p:sldLayoutId id="2147483695" r:id="rId10"/>
    <p:sldLayoutId id="2147483681" r:id="rId11"/>
    <p:sldLayoutId id="2147483682" r:id="rId12"/>
    <p:sldLayoutId id="2147483680" r:id="rId13"/>
    <p:sldLayoutId id="2147483696" r:id="rId14"/>
    <p:sldLayoutId id="2147483685" r:id="rId15"/>
    <p:sldLayoutId id="2147483686" r:id="rId16"/>
    <p:sldLayoutId id="2147483687" r:id="rId17"/>
    <p:sldLayoutId id="2147483688" r:id="rId18"/>
    <p:sldLayoutId id="2147483689" r:id="rId19"/>
    <p:sldLayoutId id="2147483700" r:id="rId20"/>
    <p:sldLayoutId id="2147483701" r:id="rId21"/>
    <p:sldLayoutId id="2147483702" r:id="rId22"/>
    <p:sldLayoutId id="2147483705" r:id="rId23"/>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s://www.isc2.org/cissp-domains/default.asp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amazon.com/dp/00717817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www.forthepeople.com/class-action-lawyers/data-breaches/chronology" TargetMode="External"/><Relationship Id="rId3" Type="http://schemas.openxmlformats.org/officeDocument/2006/relationships/hyperlink" Target="http://www.informationisbeautiful.net/visualizations/worlds-biggest-data-breaches-hacks" TargetMode="External"/><Relationship Id="rId7" Type="http://schemas.openxmlformats.org/officeDocument/2006/relationships/hyperlink" Target="http://www.privacyrights.org/data-breach"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databreachtoday.com/breaches-c-318" TargetMode="External"/><Relationship Id="rId5" Type="http://schemas.openxmlformats.org/officeDocument/2006/relationships/hyperlink" Target="http://datalossdb.org/" TargetMode="External"/><Relationship Id="rId4" Type="http://schemas.openxmlformats.org/officeDocument/2006/relationships/hyperlink" Target="http://krebsonsecurity.com/category/data-breach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hyperlink" Target="http://www.atsec.com/downloads/documents/ISMS-Implementation-Guide-and-Examples.pdf"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cloudauditcontrols.com/"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in/christopherdavis"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oo.gl/9AFyoE"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a:t>
            </a:fld>
            <a:endParaRPr lang="en-US" dirty="0"/>
          </a:p>
        </p:txBody>
      </p:sp>
      <p:sp>
        <p:nvSpPr>
          <p:cNvPr id="4" name="Rectangle 3"/>
          <p:cNvSpPr/>
          <p:nvPr/>
        </p:nvSpPr>
        <p:spPr>
          <a:xfrm>
            <a:off x="244544" y="1159907"/>
            <a:ext cx="8654933" cy="5078313"/>
          </a:xfrm>
          <a:prstGeom prst="rect">
            <a:avLst/>
          </a:prstGeom>
          <a:noFill/>
        </p:spPr>
        <p:txBody>
          <a:bodyPr wrap="none" lIns="91440" tIns="45720" rIns="91440" bIns="45720">
            <a:spAutoFit/>
          </a:bodyPr>
          <a:lstStyle/>
          <a:p>
            <a:pPr algn="ctr"/>
            <a:r>
              <a:rPr lang="en-US" sz="5400" b="1" cap="none" spc="0"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Welcome to our class</a:t>
            </a:r>
            <a:r>
              <a:rPr lang="en-US" sz="8000" b="1" cap="none" spc="0"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a:t>
            </a:r>
            <a:endParaRPr lang="en-US" sz="5400" b="1" dirty="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a:p>
            <a:pPr algn="ctr"/>
            <a:r>
              <a:rPr lang="en-US" sz="5400" b="1" dirty="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MIS </a:t>
            </a:r>
            <a:r>
              <a:rPr lang="en-US" sz="8000" b="1" dirty="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6311-501 </a:t>
            </a:r>
            <a:endParaRPr lang="en-US" sz="8000" b="1"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a:p>
            <a:pPr algn="ctr"/>
            <a:r>
              <a:rPr lang="en-US" sz="4800" b="1"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Cyber </a:t>
            </a:r>
            <a:r>
              <a:rPr lang="en-US" sz="4800" b="1" dirty="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Security Fundamentals</a:t>
            </a:r>
          </a:p>
          <a:p>
            <a:pPr algn="ctr"/>
            <a:endParaRPr lang="en-US" sz="5400" b="1"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a:p>
            <a:pPr algn="ctr"/>
            <a:r>
              <a:rPr lang="en-US" sz="5400" b="1"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Chris Davis</a:t>
            </a:r>
            <a:endParaRPr lang="en-US" sz="5400" b="1" dirty="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403653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What this course IS and IS NOT</a:t>
            </a:r>
          </a:p>
        </p:txBody>
      </p:sp>
      <p:sp>
        <p:nvSpPr>
          <p:cNvPr id="6147" name="Rectangle 3"/>
          <p:cNvSpPr>
            <a:spLocks noGrp="1" noChangeArrowheads="1"/>
          </p:cNvSpPr>
          <p:nvPr>
            <p:ph type="body" idx="1"/>
          </p:nvPr>
        </p:nvSpPr>
        <p:spPr>
          <a:xfrm>
            <a:off x="152400" y="1219199"/>
            <a:ext cx="5257800" cy="5339649"/>
          </a:xfrm>
        </p:spPr>
        <p:txBody>
          <a:bodyPr>
            <a:noAutofit/>
          </a:bodyPr>
          <a:lstStyle/>
          <a:p>
            <a:pPr eaLnBrk="1" hangingPunct="1"/>
            <a:r>
              <a:rPr lang="en-US" sz="2400" dirty="0" smtClean="0"/>
              <a:t>IS</a:t>
            </a:r>
          </a:p>
          <a:p>
            <a:pPr lvl="1" eaLnBrk="1" hangingPunct="1"/>
            <a:r>
              <a:rPr lang="en-US" sz="2000" dirty="0" smtClean="0"/>
              <a:t>Breadth</a:t>
            </a:r>
          </a:p>
          <a:p>
            <a:pPr lvl="1" eaLnBrk="1" hangingPunct="1"/>
            <a:r>
              <a:rPr lang="en-US" sz="2000" dirty="0" smtClean="0"/>
              <a:t>Management concepts</a:t>
            </a:r>
          </a:p>
          <a:p>
            <a:pPr lvl="1" eaLnBrk="1" hangingPunct="1"/>
            <a:r>
              <a:rPr lang="en-US" sz="2000" dirty="0" smtClean="0"/>
              <a:t>Design and architecture</a:t>
            </a:r>
          </a:p>
          <a:p>
            <a:pPr lvl="1" eaLnBrk="1" hangingPunct="1"/>
            <a:r>
              <a:rPr lang="en-US" sz="2000" dirty="0" smtClean="0"/>
              <a:t>Designed for your future growth and leadership</a:t>
            </a:r>
          </a:p>
          <a:p>
            <a:pPr lvl="1" eaLnBrk="1" hangingPunct="1"/>
            <a:endParaRPr lang="en-US" sz="2000" dirty="0" smtClean="0"/>
          </a:p>
          <a:p>
            <a:pPr eaLnBrk="1" hangingPunct="1"/>
            <a:r>
              <a:rPr lang="en-US" sz="2400" dirty="0" smtClean="0"/>
              <a:t>IS NOT</a:t>
            </a:r>
          </a:p>
          <a:p>
            <a:pPr lvl="1" eaLnBrk="1" hangingPunct="1"/>
            <a:r>
              <a:rPr lang="en-US" sz="2000" dirty="0" smtClean="0"/>
              <a:t>Hacking Course 101</a:t>
            </a:r>
          </a:p>
          <a:p>
            <a:pPr lvl="1" eaLnBrk="1" hangingPunct="1"/>
            <a:r>
              <a:rPr lang="en-US" sz="2000" dirty="0" smtClean="0"/>
              <a:t>Programming in C# or Perl</a:t>
            </a:r>
          </a:p>
          <a:p>
            <a:pPr lvl="1" eaLnBrk="1" hangingPunct="1"/>
            <a:r>
              <a:rPr lang="en-US" sz="2000" dirty="0" smtClean="0"/>
              <a:t>Configuring </a:t>
            </a:r>
            <a:r>
              <a:rPr lang="en-US" sz="2000" dirty="0" err="1" smtClean="0"/>
              <a:t>rhosts</a:t>
            </a:r>
            <a:r>
              <a:rPr lang="en-US" sz="2000" dirty="0" smtClean="0"/>
              <a:t> on a Solaris box</a:t>
            </a:r>
          </a:p>
          <a:p>
            <a:pPr lvl="1" eaLnBrk="1" hangingPunct="1"/>
            <a:r>
              <a:rPr lang="en-US" sz="2000" dirty="0" smtClean="0"/>
              <a:t>Troubleshooting a firewall</a:t>
            </a:r>
          </a:p>
        </p:txBody>
      </p:sp>
      <p:sp>
        <p:nvSpPr>
          <p:cNvPr id="4" name="Slide Number Placeholder 3"/>
          <p:cNvSpPr>
            <a:spLocks noGrp="1"/>
          </p:cNvSpPr>
          <p:nvPr>
            <p:ph type="sldNum" sz="quarter" idx="4294967295"/>
          </p:nvPr>
        </p:nvSpPr>
        <p:spPr>
          <a:xfrm>
            <a:off x="8534400" y="6511925"/>
            <a:ext cx="609600" cy="263525"/>
          </a:xfrm>
        </p:spPr>
        <p:txBody>
          <a:bodyPr/>
          <a:lstStyle/>
          <a:p>
            <a:fld id="{FB124A42-3BFC-4002-A422-5D3896DD5E41}" type="slidenum">
              <a:rPr lang="en-US" smtClean="0"/>
              <a:pPr/>
              <a:t>10</a:t>
            </a:fld>
            <a:endParaRPr lang="en-US" dirty="0"/>
          </a:p>
        </p:txBody>
      </p:sp>
      <p:sp>
        <p:nvSpPr>
          <p:cNvPr id="2" name="Rectangle 1"/>
          <p:cNvSpPr/>
          <p:nvPr/>
        </p:nvSpPr>
        <p:spPr>
          <a:xfrm>
            <a:off x="5334000" y="1295400"/>
            <a:ext cx="3429000" cy="503484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b="1"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rPr>
              <a:t>LET’S BE CLEAR. </a:t>
            </a:r>
          </a:p>
          <a:p>
            <a:pPr algn="ctr"/>
            <a:endParaRPr lang="en-US" sz="28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endParaRPr>
          </a:p>
          <a:p>
            <a:pPr algn="ctr"/>
            <a:r>
              <a:rPr lang="en-US" sz="2800" b="1"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rPr>
              <a:t>Technology</a:t>
            </a:r>
            <a:r>
              <a:rPr lang="en-US" sz="28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rPr>
              <a:t>, audit, engineering, </a:t>
            </a:r>
            <a:endParaRPr lang="en-US" sz="2800" b="1"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endParaRPr>
          </a:p>
          <a:p>
            <a:pPr algn="ctr"/>
            <a:r>
              <a:rPr lang="en-US" sz="2800" b="1"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rPr>
              <a:t>or </a:t>
            </a:r>
            <a:r>
              <a:rPr lang="en-US" sz="28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rPr>
              <a:t>military (technical discipline) background REQUIRED. </a:t>
            </a:r>
          </a:p>
        </p:txBody>
      </p:sp>
    </p:spTree>
    <p:extLst>
      <p:ext uri="{BB962C8B-B14F-4D97-AF65-F5344CB8AC3E}">
        <p14:creationId xmlns:p14="http://schemas.microsoft.com/office/powerpoint/2010/main" val="1448928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lstStyle/>
          <a:p>
            <a:r>
              <a:rPr lang="en-US" smtClean="0"/>
              <a:t>Eight Goals for This Course</a:t>
            </a:r>
          </a:p>
        </p:txBody>
      </p:sp>
      <p:sp>
        <p:nvSpPr>
          <p:cNvPr id="5123" name="Rectangle 5"/>
          <p:cNvSpPr>
            <a:spLocks noGrp="1" noChangeArrowheads="1"/>
          </p:cNvSpPr>
          <p:nvPr>
            <p:ph type="body" idx="1"/>
          </p:nvPr>
        </p:nvSpPr>
        <p:spPr/>
        <p:txBody>
          <a:bodyPr>
            <a:normAutofit lnSpcReduction="10000"/>
          </a:bodyPr>
          <a:lstStyle/>
          <a:p>
            <a:r>
              <a:rPr lang="en-US" dirty="0" smtClean="0"/>
              <a:t>Establish cautions of use of this talk and material </a:t>
            </a:r>
          </a:p>
          <a:p>
            <a:r>
              <a:rPr lang="en-US" dirty="0" smtClean="0"/>
              <a:t>Conceptualize content clearly</a:t>
            </a:r>
          </a:p>
          <a:p>
            <a:r>
              <a:rPr lang="en-US" dirty="0" smtClean="0"/>
              <a:t>Speak plainly</a:t>
            </a:r>
          </a:p>
          <a:p>
            <a:r>
              <a:rPr lang="en-US" dirty="0" smtClean="0"/>
              <a:t>Frame a range of information security concepts</a:t>
            </a:r>
          </a:p>
          <a:p>
            <a:r>
              <a:rPr lang="en-US" dirty="0" smtClean="0"/>
              <a:t>Describe the application of learned security concepts at the enterprise level</a:t>
            </a:r>
          </a:p>
          <a:p>
            <a:r>
              <a:rPr lang="en-US" dirty="0" smtClean="0"/>
              <a:t>Establish some present &amp; future information security challenges</a:t>
            </a:r>
          </a:p>
          <a:p>
            <a:r>
              <a:rPr lang="en-US" dirty="0" smtClean="0"/>
              <a:t>Stimulate the exchange of ideas</a:t>
            </a:r>
          </a:p>
          <a:p>
            <a:r>
              <a:rPr lang="en-US" dirty="0" smtClean="0"/>
              <a:t>Answer your questions fully</a:t>
            </a:r>
          </a:p>
          <a:p>
            <a:endParaRPr lang="en-US" dirty="0" smtClean="0"/>
          </a:p>
        </p:txBody>
      </p:sp>
      <p:sp>
        <p:nvSpPr>
          <p:cNvPr id="7" name="Slide Number Placeholder 6"/>
          <p:cNvSpPr>
            <a:spLocks noGrp="1"/>
          </p:cNvSpPr>
          <p:nvPr>
            <p:ph type="sldNum" sz="quarter" idx="4294967295"/>
          </p:nvPr>
        </p:nvSpPr>
        <p:spPr>
          <a:xfrm>
            <a:off x="8534400" y="6511925"/>
            <a:ext cx="609600" cy="263525"/>
          </a:xfrm>
        </p:spPr>
        <p:txBody>
          <a:bodyPr/>
          <a:lstStyle/>
          <a:p>
            <a:fld id="{FB124A42-3BFC-4002-A422-5D3896DD5E41}" type="slidenum">
              <a:rPr lang="en-US" smtClean="0"/>
              <a:pPr/>
              <a:t>11</a:t>
            </a:fld>
            <a:endParaRPr lang="en-US" dirty="0"/>
          </a:p>
        </p:txBody>
      </p:sp>
      <p:sp>
        <p:nvSpPr>
          <p:cNvPr id="8" name="Snip Diagonal Corner Rectangle 7"/>
          <p:cNvSpPr/>
          <p:nvPr/>
        </p:nvSpPr>
        <p:spPr>
          <a:xfrm rot="20126942">
            <a:off x="5901516" y="4998360"/>
            <a:ext cx="3276600" cy="1243946"/>
          </a:xfrm>
          <a:prstGeom prst="snip2Diag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b="1" dirty="0" smtClean="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rPr>
              <a:t>Boiler Plate Agreement</a:t>
            </a:r>
            <a:endParaRPr lang="en-US" sz="28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Courier New" panose="02070309020205020404" pitchFamily="49" charset="0"/>
              <a:ea typeface="Batang" pitchFamily="18" charset="-127"/>
              <a:cs typeface="Courier New" panose="02070309020205020404" pitchFamily="49" charset="0"/>
            </a:endParaRPr>
          </a:p>
        </p:txBody>
      </p:sp>
    </p:spTree>
    <p:extLst>
      <p:ext uri="{BB962C8B-B14F-4D97-AF65-F5344CB8AC3E}">
        <p14:creationId xmlns:p14="http://schemas.microsoft.com/office/powerpoint/2010/main" val="493369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a:t>
            </a:fld>
            <a:endParaRPr lang="en-US" dirty="0"/>
          </a:p>
        </p:txBody>
      </p:sp>
      <p:sp>
        <p:nvSpPr>
          <p:cNvPr id="3" name="Title 2"/>
          <p:cNvSpPr>
            <a:spLocks noGrp="1"/>
          </p:cNvSpPr>
          <p:nvPr>
            <p:ph type="title"/>
          </p:nvPr>
        </p:nvSpPr>
        <p:spPr/>
        <p:txBody>
          <a:bodyPr/>
          <a:lstStyle/>
          <a:p>
            <a:r>
              <a:rPr lang="en-US" dirty="0" smtClean="0"/>
              <a:t>The CISSP</a:t>
            </a:r>
            <a:endParaRPr lang="en-US" dirty="0"/>
          </a:p>
        </p:txBody>
      </p:sp>
      <p:sp>
        <p:nvSpPr>
          <p:cNvPr id="4" name="Content Placeholder 3"/>
          <p:cNvSpPr>
            <a:spLocks noGrp="1"/>
          </p:cNvSpPr>
          <p:nvPr>
            <p:ph idx="1"/>
          </p:nvPr>
        </p:nvSpPr>
        <p:spPr/>
        <p:txBody>
          <a:bodyPr/>
          <a:lstStyle/>
          <a:p>
            <a:r>
              <a:rPr lang="en-US" dirty="0"/>
              <a:t>CISSP definitions are from </a:t>
            </a:r>
            <a:r>
              <a:rPr lang="en-US" u="sng" dirty="0">
                <a:hlinkClick r:id="rId3"/>
              </a:rPr>
              <a:t>https://www.isc2.org/cissp-domains/default.aspx</a:t>
            </a:r>
            <a:r>
              <a:rPr lang="en-US" dirty="0"/>
              <a:t> </a:t>
            </a:r>
          </a:p>
          <a:p>
            <a:r>
              <a:rPr lang="en-US" dirty="0" smtClean="0"/>
              <a:t>Default standard certification for security practitioners. </a:t>
            </a:r>
          </a:p>
          <a:p>
            <a:r>
              <a:rPr lang="en-US" dirty="0" smtClean="0"/>
              <a:t>Responsible for giving me the right perspective of information security and has shaped my approach</a:t>
            </a:r>
          </a:p>
        </p:txBody>
      </p:sp>
    </p:spTree>
    <p:extLst>
      <p:ext uri="{BB962C8B-B14F-4D97-AF65-F5344CB8AC3E}">
        <p14:creationId xmlns:p14="http://schemas.microsoft.com/office/powerpoint/2010/main" val="3069927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714956"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4714956"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4718766"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4718766"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4718766"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4718766"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4718766"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4718766"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4714956"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1161288"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1161288"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1161288"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1161288"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1161288"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1161288"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1161288"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1161288"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1161288"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1161288"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694265"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685800"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685800"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685800"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685800"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685800"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685800"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685800"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685800"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685800"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685800"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3886200"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3886200"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3886200"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3886200"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3886200"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3886200"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3886200"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3886200"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3886200"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3886200"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3886200"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Tree>
    <p:extLst>
      <p:ext uri="{BB962C8B-B14F-4D97-AF65-F5344CB8AC3E}">
        <p14:creationId xmlns:p14="http://schemas.microsoft.com/office/powerpoint/2010/main" val="3694054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8"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sp>
        <p:nvSpPr>
          <p:cNvPr id="3" name="Title 2"/>
          <p:cNvSpPr>
            <a:spLocks noGrp="1"/>
          </p:cNvSpPr>
          <p:nvPr>
            <p:ph type="title"/>
          </p:nvPr>
        </p:nvSpPr>
        <p:spPr/>
        <p:txBody>
          <a:bodyPr/>
          <a:lstStyle/>
          <a:p>
            <a:r>
              <a:rPr lang="en-US" dirty="0"/>
              <a:t>Academic </a:t>
            </a:r>
            <a:r>
              <a:rPr lang="en-US" dirty="0" smtClean="0"/>
              <a:t>Cale</a:t>
            </a:r>
            <a:r>
              <a:rPr lang="en-US" dirty="0" smtClean="0"/>
              <a:t>ndar &amp; </a:t>
            </a:r>
            <a:r>
              <a:rPr lang="en-US" dirty="0" smtClean="0"/>
              <a:t>Sessions</a:t>
            </a:r>
            <a:endParaRPr lang="en-US" dirty="0"/>
          </a:p>
        </p:txBody>
      </p:sp>
      <p:pic>
        <p:nvPicPr>
          <p:cNvPr id="6" name="Picture 5"/>
          <p:cNvPicPr>
            <a:picLocks noChangeAspect="1"/>
          </p:cNvPicPr>
          <p:nvPr/>
        </p:nvPicPr>
        <p:blipFill>
          <a:blip r:embed="rId3"/>
          <a:stretch>
            <a:fillRect/>
          </a:stretch>
        </p:blipFill>
        <p:spPr>
          <a:xfrm>
            <a:off x="250863" y="1560427"/>
            <a:ext cx="8642274" cy="4459373"/>
          </a:xfrm>
          <a:prstGeom prst="rect">
            <a:avLst/>
          </a:prstGeom>
        </p:spPr>
      </p:pic>
    </p:spTree>
    <p:extLst>
      <p:ext uri="{BB962C8B-B14F-4D97-AF65-F5344CB8AC3E}">
        <p14:creationId xmlns:p14="http://schemas.microsoft.com/office/powerpoint/2010/main" val="1089225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sp>
        <p:nvSpPr>
          <p:cNvPr id="4" name="Rectangle 3"/>
          <p:cNvSpPr/>
          <p:nvPr/>
        </p:nvSpPr>
        <p:spPr>
          <a:xfrm>
            <a:off x="244541" y="2967335"/>
            <a:ext cx="8654934" cy="923330"/>
          </a:xfrm>
          <a:prstGeom prst="rect">
            <a:avLst/>
          </a:prstGeom>
          <a:noFill/>
        </p:spPr>
        <p:txBody>
          <a:bodyPr wrap="none" lIns="91440" tIns="45720" rIns="91440" bIns="45720">
            <a:spAutoFit/>
          </a:bodyPr>
          <a:lstStyle/>
          <a:p>
            <a:pPr algn="ctr"/>
            <a:r>
              <a:rPr lang="en-US" sz="5400" b="1" cap="none" spc="0"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Let’s Review the Syllabus.</a:t>
            </a:r>
            <a:endParaRPr lang="en-US" sz="5400" b="1" cap="none" spc="0" dirty="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50146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Materials, </a:t>
            </a:r>
            <a:r>
              <a:rPr lang="en-US" dirty="0" smtClean="0"/>
              <a:t>and Course Project</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a:prstGeom prst="rect">
            <a:avLst/>
          </a:prstGeom>
        </p:spPr>
        <p:txBody>
          <a:bodyPr/>
          <a:lstStyle/>
          <a:p>
            <a:fld id="{FB124A42-3BFC-4002-A422-5D3896DD5E41}" type="slidenum">
              <a:rPr lang="en-US" smtClean="0"/>
              <a:pPr/>
              <a:t>16</a:t>
            </a:fld>
            <a:endParaRPr lang="en-US" dirty="0"/>
          </a:p>
        </p:txBody>
      </p:sp>
    </p:spTree>
    <p:extLst>
      <p:ext uri="{BB962C8B-B14F-4D97-AF65-F5344CB8AC3E}">
        <p14:creationId xmlns:p14="http://schemas.microsoft.com/office/powerpoint/2010/main" val="721670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prstGeom prst="rect">
            <a:avLst/>
          </a:prstGeom>
        </p:spPr>
        <p:txBody>
          <a:bodyPr/>
          <a:lstStyle/>
          <a:p>
            <a:fld id="{FB124A42-3BFC-4002-A422-5D3896DD5E41}" type="slidenum">
              <a:rPr lang="en-US" smtClean="0"/>
              <a:pPr/>
              <a:t>17</a:t>
            </a:fld>
            <a:endParaRPr lang="en-US" dirty="0"/>
          </a:p>
        </p:txBody>
      </p:sp>
      <p:sp>
        <p:nvSpPr>
          <p:cNvPr id="2" name="Title 1"/>
          <p:cNvSpPr>
            <a:spLocks noGrp="1"/>
          </p:cNvSpPr>
          <p:nvPr>
            <p:ph type="title"/>
          </p:nvPr>
        </p:nvSpPr>
        <p:spPr/>
        <p:txBody>
          <a:bodyPr/>
          <a:lstStyle/>
          <a:p>
            <a:r>
              <a:rPr dirty="0" smtClean="0"/>
              <a:t>Course Structure &amp; Grading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960427"/>
              </p:ext>
            </p:extLst>
          </p:nvPr>
        </p:nvGraphicFramePr>
        <p:xfrm>
          <a:off x="304800" y="1676400"/>
          <a:ext cx="8458200" cy="3657599"/>
        </p:xfrm>
        <a:graphic>
          <a:graphicData uri="http://schemas.openxmlformats.org/drawingml/2006/table">
            <a:tbl>
              <a:tblPr/>
              <a:tblGrid>
                <a:gridCol w="2055812">
                  <a:extLst>
                    <a:ext uri="{9D8B030D-6E8A-4147-A177-3AD203B41FA5}">
                      <a16:colId xmlns:a16="http://schemas.microsoft.com/office/drawing/2014/main" val="20000"/>
                    </a:ext>
                  </a:extLst>
                </a:gridCol>
                <a:gridCol w="1057275">
                  <a:extLst>
                    <a:ext uri="{9D8B030D-6E8A-4147-A177-3AD203B41FA5}">
                      <a16:colId xmlns:a16="http://schemas.microsoft.com/office/drawing/2014/main" val="20001"/>
                    </a:ext>
                  </a:extLst>
                </a:gridCol>
                <a:gridCol w="5345113">
                  <a:extLst>
                    <a:ext uri="{9D8B030D-6E8A-4147-A177-3AD203B41FA5}">
                      <a16:colId xmlns:a16="http://schemas.microsoft.com/office/drawing/2014/main" val="20002"/>
                    </a:ext>
                  </a:extLst>
                </a:gridCol>
              </a:tblGrid>
              <a:tr h="436503">
                <a:tc gridSpan="3">
                  <a:txBody>
                    <a:bodyPr/>
                    <a:lstStyle/>
                    <a:p>
                      <a:pPr marL="0" marR="0">
                        <a:spcBef>
                          <a:spcPts val="240"/>
                        </a:spcBef>
                        <a:spcAft>
                          <a:spcPts val="240"/>
                        </a:spcAft>
                      </a:pPr>
                      <a:r>
                        <a:rPr lang="en-US" sz="2400" dirty="0">
                          <a:effectLst/>
                          <a:latin typeface="Calibri" panose="020F0502020204030204" pitchFamily="34" charset="0"/>
                          <a:ea typeface="Times New Roman" panose="02020603050405020304" pitchFamily="18" charset="0"/>
                          <a:cs typeface="Tahoma" panose="020B0604030504040204" pitchFamily="34" charset="0"/>
                        </a:rPr>
                        <a:t> </a:t>
                      </a:r>
                      <a:r>
                        <a:rPr lang="en-US" sz="2400" b="1" dirty="0">
                          <a:solidFill>
                            <a:srgbClr val="FFFFFF"/>
                          </a:solidFill>
                          <a:effectLst/>
                          <a:latin typeface="Calibri" panose="020F0502020204030204" pitchFamily="34" charset="0"/>
                          <a:ea typeface="Times New Roman" panose="02020603050405020304" pitchFamily="18" charset="0"/>
                          <a:cs typeface="Tahoma" panose="020B0604030504040204" pitchFamily="34" charset="0"/>
                        </a:rPr>
                        <a:t>Course Requirements Summary:</a:t>
                      </a:r>
                      <a:endParaRPr lang="en-US" sz="2400" dirty="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4014">
                <a:tc>
                  <a:txBody>
                    <a:bodyPr/>
                    <a:lstStyle/>
                    <a:p>
                      <a:pPr marL="0" marR="0">
                        <a:spcBef>
                          <a:spcPts val="240"/>
                        </a:spcBef>
                        <a:spcAft>
                          <a:spcPts val="240"/>
                        </a:spcAft>
                      </a:pPr>
                      <a:r>
                        <a:rPr lang="en-US" sz="1800" b="1">
                          <a:effectLst/>
                          <a:latin typeface="Calibri" panose="020F0502020204030204" pitchFamily="34" charset="0"/>
                          <a:ea typeface="Times New Roman" panose="02020603050405020304" pitchFamily="18" charset="0"/>
                          <a:cs typeface="Arial" panose="020B0604020202020204" pitchFamily="34" charset="0"/>
                        </a:rPr>
                        <a:t>Category</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spcBef>
                          <a:spcPts val="240"/>
                        </a:spcBef>
                        <a:spcAft>
                          <a:spcPts val="240"/>
                        </a:spcAft>
                      </a:pPr>
                      <a:r>
                        <a:rPr lang="en-US" sz="1800" b="1" dirty="0">
                          <a:effectLst/>
                          <a:latin typeface="Calibri" panose="020F0502020204030204" pitchFamily="34" charset="0"/>
                          <a:ea typeface="Times New Roman" panose="02020603050405020304" pitchFamily="18" charset="0"/>
                          <a:cs typeface="Arial" panose="020B0604020202020204" pitchFamily="34" charset="0"/>
                        </a:rPr>
                        <a:t>Weight</a:t>
                      </a:r>
                      <a:endParaRPr lang="en-US" sz="2400" dirty="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marL="0" marR="0">
                        <a:spcBef>
                          <a:spcPts val="240"/>
                        </a:spcBef>
                        <a:spcAft>
                          <a:spcPts val="240"/>
                        </a:spcAft>
                      </a:pPr>
                      <a:r>
                        <a:rPr lang="en-US" sz="1800" b="1">
                          <a:effectLst/>
                          <a:latin typeface="Calibri" panose="020F0502020204030204" pitchFamily="34" charset="0"/>
                          <a:ea typeface="Times New Roman" panose="02020603050405020304" pitchFamily="18" charset="0"/>
                          <a:cs typeface="Arial" panose="020B0604020202020204" pitchFamily="34" charset="0"/>
                        </a:rPr>
                        <a:t>Comments</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extLst>
                  <a:ext uri="{0D108BD9-81ED-4DB2-BD59-A6C34878D82A}">
                    <a16:rowId xmlns:a16="http://schemas.microsoft.com/office/drawing/2014/main" val="10001"/>
                  </a:ext>
                </a:extLst>
              </a:tr>
              <a:tr h="381166">
                <a:tc>
                  <a:txBody>
                    <a:bodyPr/>
                    <a:lstStyle/>
                    <a:p>
                      <a:pPr marL="0" marR="0">
                        <a:spcBef>
                          <a:spcPts val="0"/>
                        </a:spcBef>
                        <a:spcAft>
                          <a:spcPts val="0"/>
                        </a:spcAft>
                      </a:pPr>
                      <a:r>
                        <a:rPr lang="en-US" sz="1800" b="1">
                          <a:effectLst/>
                          <a:latin typeface="Calibri" panose="020F0502020204030204" pitchFamily="34" charset="0"/>
                          <a:ea typeface="Times New Roman" panose="02020603050405020304" pitchFamily="18" charset="0"/>
                          <a:cs typeface="Arial" panose="020B0604020202020204" pitchFamily="34" charset="0"/>
                        </a:rPr>
                        <a:t>Class Participation</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a:effectLst/>
                          <a:latin typeface="Calibri" panose="020F0502020204030204" pitchFamily="34" charset="0"/>
                          <a:ea typeface="Times New Roman" panose="02020603050405020304" pitchFamily="18" charset="0"/>
                          <a:cs typeface="Arial" panose="020B0604020202020204" pitchFamily="34" charset="0"/>
                        </a:rPr>
                        <a:t>25%</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40"/>
                        </a:spcBef>
                        <a:spcAft>
                          <a:spcPts val="240"/>
                        </a:spcAft>
                      </a:pPr>
                      <a:r>
                        <a:rPr lang="en-US" sz="1800" dirty="0">
                          <a:effectLst/>
                          <a:latin typeface="Calibri" panose="020F0502020204030204" pitchFamily="34" charset="0"/>
                          <a:ea typeface="Times New Roman" panose="02020603050405020304" pitchFamily="18" charset="0"/>
                          <a:cs typeface="Tahoma" panose="020B0604030504040204" pitchFamily="34" charset="0"/>
                        </a:rPr>
                        <a:t>Class Assignments </a:t>
                      </a:r>
                      <a:r>
                        <a:rPr lang="en-US" sz="1800" dirty="0" smtClean="0">
                          <a:effectLst/>
                          <a:latin typeface="Calibri" panose="020F0502020204030204" pitchFamily="34" charset="0"/>
                          <a:ea typeface="Times New Roman" panose="02020603050405020304" pitchFamily="18" charset="0"/>
                          <a:cs typeface="Tahoma" panose="020B0604030504040204" pitchFamily="34" charset="0"/>
                        </a:rPr>
                        <a:t>(Pop Quiz) and </a:t>
                      </a:r>
                      <a:r>
                        <a:rPr lang="en-US" sz="1800" dirty="0">
                          <a:effectLst/>
                          <a:latin typeface="Calibri" panose="020F0502020204030204" pitchFamily="34" charset="0"/>
                          <a:ea typeface="Times New Roman" panose="02020603050405020304" pitchFamily="18" charset="0"/>
                          <a:cs typeface="Tahoma" panose="020B0604030504040204" pitchFamily="34" charset="0"/>
                        </a:rPr>
                        <a:t>Participation</a:t>
                      </a:r>
                      <a:endParaRPr lang="en-US" sz="2400" dirty="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23584">
                <a:tc>
                  <a:txBody>
                    <a:bodyPr/>
                    <a:lstStyle/>
                    <a:p>
                      <a:pPr marL="0" marR="0">
                        <a:spcBef>
                          <a:spcPts val="0"/>
                        </a:spcBef>
                        <a:spcAft>
                          <a:spcPts val="0"/>
                        </a:spcAft>
                      </a:pPr>
                      <a:r>
                        <a:rPr lang="en-US" sz="1800" b="1">
                          <a:effectLst/>
                          <a:latin typeface="Calibri" panose="020F0502020204030204" pitchFamily="34" charset="0"/>
                          <a:ea typeface="Times New Roman" panose="02020603050405020304" pitchFamily="18" charset="0"/>
                          <a:cs typeface="Arial" panose="020B0604020202020204" pitchFamily="34" charset="0"/>
                        </a:rPr>
                        <a:t>Project </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a:effectLst/>
                          <a:latin typeface="Calibri" panose="020F0502020204030204" pitchFamily="34" charset="0"/>
                          <a:ea typeface="Times New Roman" panose="02020603050405020304" pitchFamily="18" charset="0"/>
                          <a:cs typeface="Arial" panose="020B0604020202020204" pitchFamily="34" charset="0"/>
                        </a:rPr>
                        <a:t>25%</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40"/>
                        </a:spcBef>
                        <a:spcAft>
                          <a:spcPts val="240"/>
                        </a:spcAft>
                      </a:pPr>
                      <a:r>
                        <a:rPr lang="en-US" sz="1800" dirty="0">
                          <a:effectLst/>
                          <a:latin typeface="Calibri" panose="020F0502020204030204" pitchFamily="34" charset="0"/>
                          <a:ea typeface="Times New Roman" panose="02020603050405020304" pitchFamily="18" charset="0"/>
                          <a:cs typeface="Tahoma" panose="020B0604030504040204" pitchFamily="34" charset="0"/>
                        </a:rPr>
                        <a:t>Students may choose one of the following options</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2400" dirty="0">
                        <a:effectLst/>
                        <a:latin typeface="Calibri" panose="020F0502020204030204" pitchFamily="34" charset="0"/>
                        <a:ea typeface="Times New Roman" panose="02020603050405020304" pitchFamily="18" charset="0"/>
                        <a:cs typeface="Tahoma" panose="020B0604030504040204" pitchFamily="34" charset="0"/>
                      </a:endParaRPr>
                    </a:p>
                    <a:p>
                      <a:pPr marL="342900" marR="0" lvl="0" indent="-342900">
                        <a:lnSpc>
                          <a:spcPct val="115000"/>
                        </a:lnSpc>
                        <a:spcBef>
                          <a:spcPts val="240"/>
                        </a:spcBef>
                        <a:spcAft>
                          <a:spcPts val="24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Subject Area Analysis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240"/>
                        </a:spcBef>
                        <a:spcAft>
                          <a:spcPts val="24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Breach Analysis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240"/>
                        </a:spcBef>
                        <a:spcAft>
                          <a:spcPts val="24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Risk and Controls Analysis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1166">
                <a:tc>
                  <a:txBody>
                    <a:bodyPr/>
                    <a:lstStyle/>
                    <a:p>
                      <a:pPr marL="0" marR="0">
                        <a:spcBef>
                          <a:spcPts val="0"/>
                        </a:spcBef>
                        <a:spcAft>
                          <a:spcPts val="0"/>
                        </a:spcAft>
                      </a:pPr>
                      <a:r>
                        <a:rPr lang="en-US" sz="1800" b="1">
                          <a:effectLst/>
                          <a:latin typeface="Calibri" panose="020F0502020204030204" pitchFamily="34" charset="0"/>
                          <a:ea typeface="Times New Roman" panose="02020603050405020304" pitchFamily="18" charset="0"/>
                          <a:cs typeface="Arial" panose="020B0604020202020204" pitchFamily="34" charset="0"/>
                        </a:rPr>
                        <a:t>Exam 1</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a:effectLst/>
                          <a:latin typeface="Calibri" panose="020F0502020204030204" pitchFamily="34" charset="0"/>
                          <a:ea typeface="Times New Roman" panose="02020603050405020304" pitchFamily="18" charset="0"/>
                          <a:cs typeface="Arial" panose="020B0604020202020204" pitchFamily="34" charset="0"/>
                        </a:rPr>
                        <a:t>25%</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40"/>
                        </a:spcBef>
                        <a:spcAft>
                          <a:spcPts val="24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Midterm Exam</a:t>
                      </a:r>
                      <a:endParaRPr lang="en-US" sz="2400" dirty="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1166">
                <a:tc>
                  <a:txBody>
                    <a:bodyPr/>
                    <a:lstStyle/>
                    <a:p>
                      <a:pPr marL="0" marR="0">
                        <a:spcBef>
                          <a:spcPts val="0"/>
                        </a:spcBef>
                        <a:spcAft>
                          <a:spcPts val="0"/>
                        </a:spcAft>
                      </a:pPr>
                      <a:r>
                        <a:rPr lang="en-US" sz="1800" b="1">
                          <a:effectLst/>
                          <a:latin typeface="Calibri" panose="020F0502020204030204" pitchFamily="34" charset="0"/>
                          <a:ea typeface="Times New Roman" panose="02020603050405020304" pitchFamily="18" charset="0"/>
                          <a:cs typeface="Arial" panose="020B0604020202020204" pitchFamily="34" charset="0"/>
                        </a:rPr>
                        <a:t>Exam 2</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a:effectLst/>
                          <a:latin typeface="Calibri" panose="020F0502020204030204" pitchFamily="34" charset="0"/>
                          <a:ea typeface="Times New Roman" panose="02020603050405020304" pitchFamily="18" charset="0"/>
                          <a:cs typeface="Arial" panose="020B0604020202020204" pitchFamily="34" charset="0"/>
                        </a:rPr>
                        <a:t>25%</a:t>
                      </a:r>
                      <a:endParaRPr lang="en-US" sz="240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40"/>
                        </a:spcBef>
                        <a:spcAft>
                          <a:spcPts val="240"/>
                        </a:spcAft>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Final Exam</a:t>
                      </a:r>
                      <a:endParaRPr lang="en-US" sz="2400" dirty="0">
                        <a:effectLst/>
                        <a:latin typeface="Calibri" panose="020F0502020204030204" pitchFamily="34" charset="0"/>
                        <a:ea typeface="Times New Roman" panose="02020603050405020304" pitchFamily="18" charset="0"/>
                        <a:cs typeface="Tahoma" panose="020B0604030504040204" pitchFamily="34" charset="0"/>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4967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18</a:t>
            </a:fld>
            <a:endParaRPr lang="en-US" dirty="0"/>
          </a:p>
        </p:txBody>
      </p:sp>
      <p:sp>
        <p:nvSpPr>
          <p:cNvPr id="3" name="Title 2"/>
          <p:cNvSpPr>
            <a:spLocks noGrp="1"/>
          </p:cNvSpPr>
          <p:nvPr>
            <p:ph type="title"/>
          </p:nvPr>
        </p:nvSpPr>
        <p:spPr/>
        <p:txBody>
          <a:bodyPr/>
          <a:lstStyle/>
          <a:p>
            <a:r>
              <a:rPr lang="en-US" smtClean="0"/>
              <a:t>Materials</a:t>
            </a:r>
            <a:endParaRPr lang="en-US" dirty="0"/>
          </a:p>
        </p:txBody>
      </p:sp>
      <p:sp>
        <p:nvSpPr>
          <p:cNvPr id="7" name="Content Placeholder 6"/>
          <p:cNvSpPr>
            <a:spLocks noGrp="1"/>
          </p:cNvSpPr>
          <p:nvPr>
            <p:ph idx="1"/>
          </p:nvPr>
        </p:nvSpPr>
        <p:spPr/>
        <p:txBody>
          <a:bodyPr>
            <a:normAutofit/>
          </a:bodyPr>
          <a:lstStyle/>
          <a:p>
            <a:pPr marL="0" indent="0">
              <a:buNone/>
            </a:pPr>
            <a:r>
              <a:rPr lang="en-US" b="1" dirty="0"/>
              <a:t>Required Textbooks and Materials</a:t>
            </a:r>
          </a:p>
          <a:p>
            <a:pPr lvl="0"/>
            <a:r>
              <a:rPr lang="en-US" b="1" dirty="0" smtClean="0"/>
              <a:t>CISSP </a:t>
            </a:r>
            <a:r>
              <a:rPr lang="en-US" b="1" dirty="0"/>
              <a:t>All-In-One Exam </a:t>
            </a:r>
            <a:r>
              <a:rPr lang="en-US" b="1" dirty="0" smtClean="0"/>
              <a:t>Guide</a:t>
            </a:r>
            <a:r>
              <a:rPr lang="en-US" dirty="0" smtClean="0"/>
              <a:t> </a:t>
            </a:r>
            <a:r>
              <a:rPr lang="en-US" u="sng" dirty="0">
                <a:hlinkClick r:id="rId3"/>
              </a:rPr>
              <a:t>http://www.amazon.com/dp/0071781749/</a:t>
            </a:r>
            <a:r>
              <a:rPr lang="en-US" dirty="0"/>
              <a:t> </a:t>
            </a:r>
          </a:p>
          <a:p>
            <a:pPr marL="0" indent="0">
              <a:buNone/>
            </a:pPr>
            <a:r>
              <a:rPr lang="en-US" i="1" dirty="0"/>
              <a:t>What version of the text you buy, whether hardcover or Kindle edition, is completely up to you. Highly recommend the exam questions if this is a professional certification that you would be interested in taking in the future</a:t>
            </a:r>
            <a:r>
              <a:rPr lang="en-US" i="1" dirty="0" smtClean="0"/>
              <a:t>.</a:t>
            </a:r>
          </a:p>
          <a:p>
            <a:pPr marL="0" indent="0">
              <a:buNone/>
            </a:pPr>
            <a:endParaRPr lang="en-US" i="1" dirty="0" smtClean="0"/>
          </a:p>
          <a:p>
            <a:pPr marL="0" indent="0">
              <a:buNone/>
            </a:pPr>
            <a:endParaRPr lang="en-US" dirty="0"/>
          </a:p>
          <a:p>
            <a:endParaRPr lang="en-US" dirty="0"/>
          </a:p>
        </p:txBody>
      </p:sp>
    </p:spTree>
    <p:extLst>
      <p:ext uri="{BB962C8B-B14F-4D97-AF65-F5344CB8AC3E}">
        <p14:creationId xmlns:p14="http://schemas.microsoft.com/office/powerpoint/2010/main" val="12702401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Project Details</a:t>
            </a:r>
            <a:endParaRPr lang="en-US" dirty="0"/>
          </a:p>
        </p:txBody>
      </p:sp>
      <p:sp>
        <p:nvSpPr>
          <p:cNvPr id="3" name="Content Placeholder 2"/>
          <p:cNvSpPr>
            <a:spLocks noGrp="1"/>
          </p:cNvSpPr>
          <p:nvPr>
            <p:ph idx="1"/>
          </p:nvPr>
        </p:nvSpPr>
        <p:spPr/>
        <p:txBody>
          <a:bodyPr>
            <a:normAutofit fontScale="92500" lnSpcReduction="10000"/>
          </a:bodyPr>
          <a:lstStyle/>
          <a:p>
            <a:pPr lvl="0"/>
            <a:r>
              <a:rPr lang="en-US" b="1" dirty="0" smtClean="0"/>
              <a:t>Choose One:</a:t>
            </a:r>
          </a:p>
          <a:p>
            <a:pPr marL="971550" lvl="1" indent="-514350">
              <a:buFont typeface="+mj-lt"/>
              <a:buAutoNum type="arabicPeriod"/>
            </a:pPr>
            <a:r>
              <a:rPr lang="en-US" dirty="0" smtClean="0"/>
              <a:t>Subject Area Analysis and Presentation</a:t>
            </a:r>
          </a:p>
          <a:p>
            <a:pPr marL="971550" lvl="1" indent="-514350">
              <a:buFont typeface="+mj-lt"/>
              <a:buAutoNum type="arabicPeriod"/>
            </a:pPr>
            <a:r>
              <a:rPr lang="en-US" dirty="0" smtClean="0"/>
              <a:t>Data Breach Analysis and Presentation  </a:t>
            </a:r>
          </a:p>
          <a:p>
            <a:pPr marL="971550" lvl="1" indent="-514350">
              <a:buFont typeface="+mj-lt"/>
              <a:buAutoNum type="arabicPeriod"/>
            </a:pPr>
            <a:r>
              <a:rPr lang="en-US" dirty="0" smtClean="0"/>
              <a:t>Risk and Controls Analysis and Presentation</a:t>
            </a:r>
          </a:p>
          <a:p>
            <a:endParaRPr lang="en-US" dirty="0" smtClean="0"/>
          </a:p>
          <a:p>
            <a:r>
              <a:rPr lang="en-US" b="1" dirty="0" smtClean="0"/>
              <a:t>Deliverable Format:</a:t>
            </a:r>
            <a:r>
              <a:rPr lang="en-US" dirty="0" smtClean="0"/>
              <a:t> The deliverable should be a concise written overview 4-5 pages in length. If needed, you can exceed 5 pages as long as the writing is concise and well focused. Quality &gt; Quantity.</a:t>
            </a:r>
          </a:p>
          <a:p>
            <a:r>
              <a:rPr lang="en-US" b="1" dirty="0" smtClean="0"/>
              <a:t>Production Units:</a:t>
            </a:r>
            <a:r>
              <a:rPr lang="en-US" dirty="0" smtClean="0"/>
              <a:t> One electronic or paper copy per self-selected team.</a:t>
            </a:r>
          </a:p>
          <a:p>
            <a:pPr marL="0" indent="0">
              <a:buNone/>
            </a:pPr>
            <a:endParaRPr lang="en-US" dirty="0"/>
          </a:p>
        </p:txBody>
      </p:sp>
      <p:sp>
        <p:nvSpPr>
          <p:cNvPr id="4" name="Slide Number Placeholder 3"/>
          <p:cNvSpPr>
            <a:spLocks noGrp="1"/>
          </p:cNvSpPr>
          <p:nvPr>
            <p:ph type="sldNum" sz="quarter" idx="4294967295"/>
          </p:nvPr>
        </p:nvSpPr>
        <p:spPr>
          <a:xfrm>
            <a:off x="8077200" y="6511725"/>
            <a:ext cx="609600" cy="264404"/>
          </a:xfrm>
          <a:prstGeom prst="rect">
            <a:avLst/>
          </a:prstGeom>
        </p:spPr>
        <p:txBody>
          <a:bodyPr/>
          <a:lstStyle/>
          <a:p>
            <a:fld id="{FB124A42-3BFC-4002-A422-5D3896DD5E41}" type="slidenum">
              <a:rPr lang="en-US" smtClean="0"/>
              <a:pPr/>
              <a:t>19</a:t>
            </a:fld>
            <a:endParaRPr lang="en-US" dirty="0"/>
          </a:p>
        </p:txBody>
      </p:sp>
      <p:sp>
        <p:nvSpPr>
          <p:cNvPr id="5" name="Rectangle 4"/>
          <p:cNvSpPr/>
          <p:nvPr/>
        </p:nvSpPr>
        <p:spPr>
          <a:xfrm>
            <a:off x="4114800" y="827034"/>
            <a:ext cx="5029200" cy="707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000" dirty="0"/>
              <a:t>http://www.cloudauditcontrols.com/2015/12/cybersecurity-fundamentals-top-3.html</a:t>
            </a:r>
          </a:p>
        </p:txBody>
      </p:sp>
      <p:sp>
        <p:nvSpPr>
          <p:cNvPr id="6" name="TextBox 5"/>
          <p:cNvSpPr txBox="1"/>
          <p:nvPr/>
        </p:nvSpPr>
        <p:spPr>
          <a:xfrm>
            <a:off x="4114800" y="533400"/>
            <a:ext cx="5029200" cy="400110"/>
          </a:xfrm>
          <a:prstGeom prst="rect">
            <a:avLst/>
          </a:prstGeom>
          <a:noFill/>
        </p:spPr>
        <p:txBody>
          <a:bodyPr wrap="square" rtlCol="0">
            <a:spAutoFit/>
          </a:bodyPr>
          <a:lstStyle/>
          <a:p>
            <a:r>
              <a:rPr lang="en-US" sz="2000" b="1" dirty="0" smtClean="0"/>
              <a:t>Examples of Excellence…</a:t>
            </a:r>
            <a:endParaRPr lang="en-US" sz="2000" b="1" dirty="0"/>
          </a:p>
        </p:txBody>
      </p:sp>
    </p:spTree>
    <p:extLst>
      <p:ext uri="{BB962C8B-B14F-4D97-AF65-F5344CB8AC3E}">
        <p14:creationId xmlns:p14="http://schemas.microsoft.com/office/powerpoint/2010/main" val="2642464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solidFill>
            <a:schemeClr val="bg1">
              <a:alpha val="74000"/>
            </a:schemeClr>
          </a:solidFill>
          <a:effectLst>
            <a:softEdge rad="127000"/>
          </a:effectLst>
        </p:spPr>
        <p:txBody>
          <a:bodyPr/>
          <a:lstStyle/>
          <a:p>
            <a:r>
              <a:rPr lang="en-US" dirty="0"/>
              <a:t>Session </a:t>
            </a:r>
            <a:r>
              <a:rPr lang="en-US" dirty="0" smtClean="0"/>
              <a:t>01 </a:t>
            </a:r>
            <a:r>
              <a:rPr lang="en-US" dirty="0"/>
              <a:t>– </a:t>
            </a:r>
            <a:r>
              <a:rPr lang="en-US" dirty="0" smtClean="0"/>
              <a:t>Course Overview</a:t>
            </a:r>
            <a:endParaRPr lang="en-US" dirty="0"/>
          </a:p>
        </p:txBody>
      </p:sp>
      <p:sp>
        <p:nvSpPr>
          <p:cNvPr id="7" name="Subtitle 6"/>
          <p:cNvSpPr>
            <a:spLocks noGrp="1"/>
          </p:cNvSpPr>
          <p:nvPr>
            <p:ph type="subTitle" idx="1"/>
          </p:nvPr>
        </p:nvSpPr>
        <p:spPr/>
        <p:txBody>
          <a:bodyPr/>
          <a:lstStyle/>
          <a:p>
            <a:r>
              <a:rPr lang="en-US" dirty="0" smtClean="0"/>
              <a:t>MIS 6311-501 Cyber Security Fundamentals</a:t>
            </a:r>
          </a:p>
          <a:p>
            <a:r>
              <a:rPr lang="en-US" dirty="0"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2</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smtClean="0"/>
              <a:t>Subject Area Analysis  </a:t>
            </a:r>
            <a:endParaRPr lang="en-US" dirty="0"/>
          </a:p>
        </p:txBody>
      </p:sp>
      <p:sp>
        <p:nvSpPr>
          <p:cNvPr id="3" name="Content Placeholder 2"/>
          <p:cNvSpPr>
            <a:spLocks noGrp="1"/>
          </p:cNvSpPr>
          <p:nvPr>
            <p:ph idx="1"/>
          </p:nvPr>
        </p:nvSpPr>
        <p:spPr/>
        <p:txBody>
          <a:bodyPr/>
          <a:lstStyle/>
          <a:p>
            <a:r>
              <a:rPr lang="en-US" dirty="0" smtClean="0"/>
              <a:t>Prepare an analysis of a relevant topic or subject area germane to the course. </a:t>
            </a:r>
          </a:p>
          <a:p>
            <a:r>
              <a:rPr lang="en-US" dirty="0" smtClean="0"/>
              <a:t>Topics may be chosen from any class session content description in the syllabus. </a:t>
            </a:r>
          </a:p>
          <a:p>
            <a:r>
              <a:rPr lang="en-US" dirty="0" smtClean="0"/>
              <a:t>The purpose of this analysis and presentation is to dive deeper into a subject area.  </a:t>
            </a:r>
          </a:p>
        </p:txBody>
      </p:sp>
      <p:sp>
        <p:nvSpPr>
          <p:cNvPr id="4" name="Slide Number Placeholder 3"/>
          <p:cNvSpPr>
            <a:spLocks noGrp="1"/>
          </p:cNvSpPr>
          <p:nvPr>
            <p:ph type="sldNum" sz="quarter" idx="4294967295"/>
          </p:nvPr>
        </p:nvSpPr>
        <p:spPr>
          <a:xfrm>
            <a:off x="8077200" y="6511725"/>
            <a:ext cx="609600" cy="264404"/>
          </a:xfrm>
          <a:prstGeom prst="rect">
            <a:avLst/>
          </a:prstGeom>
        </p:spPr>
        <p:txBody>
          <a:bodyPr/>
          <a:lstStyle/>
          <a:p>
            <a:fld id="{FB124A42-3BFC-4002-A422-5D3896DD5E41}" type="slidenum">
              <a:rPr lang="en-US" smtClean="0"/>
              <a:pPr/>
              <a:t>20</a:t>
            </a:fld>
            <a:endParaRPr lang="en-US" dirty="0"/>
          </a:p>
        </p:txBody>
      </p:sp>
    </p:spTree>
    <p:extLst>
      <p:ext uri="{BB962C8B-B14F-4D97-AF65-F5344CB8AC3E}">
        <p14:creationId xmlns:p14="http://schemas.microsoft.com/office/powerpoint/2010/main" val="1875922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dirty="0" smtClean="0"/>
              <a:t>Data Breach Analysis  </a:t>
            </a:r>
            <a:endParaRPr lang="en-US" dirty="0"/>
          </a:p>
        </p:txBody>
      </p:sp>
      <p:sp>
        <p:nvSpPr>
          <p:cNvPr id="3" name="Content Placeholder 2"/>
          <p:cNvSpPr>
            <a:spLocks noGrp="1"/>
          </p:cNvSpPr>
          <p:nvPr>
            <p:ph idx="1"/>
          </p:nvPr>
        </p:nvSpPr>
        <p:spPr/>
        <p:txBody>
          <a:bodyPr/>
          <a:lstStyle/>
          <a:p>
            <a:r>
              <a:rPr lang="en-US" dirty="0" smtClean="0"/>
              <a:t>Analyze risks and control failures that led to a known data breach </a:t>
            </a:r>
          </a:p>
          <a:p>
            <a:r>
              <a:rPr lang="en-US" dirty="0" smtClean="0"/>
              <a:t>Details should include a descriptive chronology of what happened and how effective security and risk management programs could have been effective in mitigating the risk that led to the breach.</a:t>
            </a:r>
          </a:p>
          <a:p>
            <a:pPr marL="0" indent="0">
              <a:buNone/>
            </a:pPr>
            <a:r>
              <a:rPr lang="en-US" dirty="0" smtClean="0"/>
              <a:t> </a:t>
            </a:r>
          </a:p>
        </p:txBody>
      </p:sp>
      <p:sp>
        <p:nvSpPr>
          <p:cNvPr id="4" name="Slide Number Placeholder 3"/>
          <p:cNvSpPr>
            <a:spLocks noGrp="1"/>
          </p:cNvSpPr>
          <p:nvPr>
            <p:ph type="sldNum" sz="quarter" idx="4294967295"/>
          </p:nvPr>
        </p:nvSpPr>
        <p:spPr>
          <a:xfrm>
            <a:off x="8077200" y="6511725"/>
            <a:ext cx="609600" cy="264404"/>
          </a:xfrm>
          <a:prstGeom prst="rect">
            <a:avLst/>
          </a:prstGeom>
        </p:spPr>
        <p:txBody>
          <a:bodyPr/>
          <a:lstStyle/>
          <a:p>
            <a:fld id="{FB124A42-3BFC-4002-A422-5D3896DD5E41}" type="slidenum">
              <a:rPr lang="en-US" smtClean="0"/>
              <a:pPr/>
              <a:t>21</a:t>
            </a:fld>
            <a:endParaRPr lang="en-US" dirty="0"/>
          </a:p>
        </p:txBody>
      </p:sp>
      <p:sp>
        <p:nvSpPr>
          <p:cNvPr id="5" name="TextBox 4"/>
          <p:cNvSpPr txBox="1"/>
          <p:nvPr/>
        </p:nvSpPr>
        <p:spPr>
          <a:xfrm>
            <a:off x="0" y="4648200"/>
            <a:ext cx="9144000"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hlinkClick r:id="rId3"/>
              </a:rPr>
              <a:t>http</a:t>
            </a:r>
            <a:r>
              <a:rPr lang="en-US" dirty="0">
                <a:hlinkClick r:id="rId3"/>
              </a:rPr>
              <a:t>://</a:t>
            </a:r>
            <a:r>
              <a:rPr lang="en-US" dirty="0" smtClean="0">
                <a:hlinkClick r:id="rId3"/>
              </a:rPr>
              <a:t>www.informationisbeautiful.net/visualizations/worlds-biggest-data-breaches-hacks</a:t>
            </a:r>
            <a:endParaRPr lang="en-US" dirty="0"/>
          </a:p>
          <a:p>
            <a:pPr marL="285750" indent="-285750">
              <a:buFont typeface="Arial" panose="020B0604020202020204" pitchFamily="34" charset="0"/>
              <a:buChar char="•"/>
            </a:pPr>
            <a:r>
              <a:rPr lang="en-US" dirty="0">
                <a:hlinkClick r:id="rId4"/>
              </a:rPr>
              <a:t>http://</a:t>
            </a:r>
            <a:r>
              <a:rPr lang="en-US" dirty="0" smtClean="0">
                <a:hlinkClick r:id="rId4"/>
              </a:rPr>
              <a:t>krebsonsecurity.com/category/data-breaches</a:t>
            </a:r>
            <a:endParaRPr lang="en-US" dirty="0" smtClean="0"/>
          </a:p>
          <a:p>
            <a:pPr marL="285750" indent="-285750">
              <a:buFont typeface="Arial" panose="020B0604020202020204" pitchFamily="34" charset="0"/>
              <a:buChar char="•"/>
            </a:pPr>
            <a:r>
              <a:rPr lang="en-US" dirty="0">
                <a:hlinkClick r:id="rId5"/>
              </a:rPr>
              <a:t>http://datalossdb.org/</a:t>
            </a:r>
            <a:endParaRPr lang="en-US" dirty="0"/>
          </a:p>
          <a:p>
            <a:pPr marL="285750" indent="-285750">
              <a:buFont typeface="Arial" panose="020B0604020202020204" pitchFamily="34" charset="0"/>
              <a:buChar char="•"/>
            </a:pPr>
            <a:r>
              <a:rPr lang="en-US" dirty="0">
                <a:hlinkClick r:id="rId6"/>
              </a:rPr>
              <a:t>http://www.databreachtoday.com/breaches-c-318</a:t>
            </a:r>
            <a:endParaRPr lang="en-US" dirty="0"/>
          </a:p>
          <a:p>
            <a:pPr marL="285750" indent="-285750">
              <a:buFont typeface="Arial" panose="020B0604020202020204" pitchFamily="34" charset="0"/>
              <a:buChar char="•"/>
            </a:pPr>
            <a:r>
              <a:rPr lang="en-US" dirty="0">
                <a:hlinkClick r:id="rId7"/>
              </a:rPr>
              <a:t>http://</a:t>
            </a:r>
            <a:r>
              <a:rPr lang="en-US" dirty="0" smtClean="0">
                <a:hlinkClick r:id="rId7"/>
              </a:rPr>
              <a:t>www.privacyrights.org/data-breach</a:t>
            </a:r>
            <a:endParaRPr lang="en-US" dirty="0" smtClean="0"/>
          </a:p>
          <a:p>
            <a:pPr marL="285750" indent="-285750">
              <a:buFont typeface="Arial" panose="020B0604020202020204" pitchFamily="34" charset="0"/>
              <a:buChar char="•"/>
            </a:pPr>
            <a:r>
              <a:rPr lang="en-US" dirty="0">
                <a:hlinkClick r:id="rId8"/>
              </a:rPr>
              <a:t>http://</a:t>
            </a:r>
            <a:r>
              <a:rPr lang="en-US" dirty="0" smtClean="0">
                <a:hlinkClick r:id="rId8"/>
              </a:rPr>
              <a:t>www.forthepeople.com/class-action-lawyers/data-breaches/chronology</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485012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22</a:t>
            </a:fld>
            <a:endParaRPr lang="en-US" dirty="0"/>
          </a:p>
        </p:txBody>
      </p:sp>
      <p:sp>
        <p:nvSpPr>
          <p:cNvPr id="2" name="Title 1"/>
          <p:cNvSpPr>
            <a:spLocks noGrp="1"/>
          </p:cNvSpPr>
          <p:nvPr>
            <p:ph type="title"/>
          </p:nvPr>
        </p:nvSpPr>
        <p:spPr/>
        <p:txBody>
          <a:bodyPr/>
          <a:lstStyle/>
          <a:p>
            <a:pPr lvl="0"/>
            <a:r>
              <a:rPr lang="en-US" smtClean="0"/>
              <a:t>Risk and Controls Analysis  </a:t>
            </a:r>
            <a:endParaRPr lang="en-US" dirty="0"/>
          </a:p>
        </p:txBody>
      </p:sp>
      <p:sp>
        <p:nvSpPr>
          <p:cNvPr id="3" name="Content Placeholder 2"/>
          <p:cNvSpPr>
            <a:spLocks noGrp="1"/>
          </p:cNvSpPr>
          <p:nvPr>
            <p:ph idx="1"/>
          </p:nvPr>
        </p:nvSpPr>
        <p:spPr/>
        <p:txBody>
          <a:bodyPr>
            <a:normAutofit fontScale="92500"/>
          </a:bodyPr>
          <a:lstStyle/>
          <a:p>
            <a:r>
              <a:rPr lang="en-US" dirty="0" smtClean="0"/>
              <a:t>Students will demonstrate understanding and analysis capabilities by choosing either a subject area, technology, or a designated system to detail actual or typical implemented controls and residual risk. </a:t>
            </a:r>
          </a:p>
          <a:p>
            <a:r>
              <a:rPr lang="en-US" dirty="0" smtClean="0"/>
              <a:t>The purpose of this analysis is to demonstrate conceptual familiarity and practical application of risks and controls. </a:t>
            </a:r>
            <a:endParaRPr lang="en-US" dirty="0" smtClean="0"/>
          </a:p>
          <a:p>
            <a:r>
              <a:rPr lang="en-US" dirty="0"/>
              <a:t>Example – Here's the technology. It does… Here's how it is protected… Here are the gaps… These represent residual risk. You can reduce residual risk by </a:t>
            </a:r>
            <a:r>
              <a:rPr lang="en-US" dirty="0" smtClean="0"/>
              <a:t>doing the </a:t>
            </a:r>
            <a:r>
              <a:rPr lang="en-US" dirty="0"/>
              <a:t>following…</a:t>
            </a:r>
            <a:endParaRPr lang="en-US" dirty="0" smtClean="0"/>
          </a:p>
        </p:txBody>
      </p:sp>
    </p:spTree>
    <p:extLst>
      <p:ext uri="{BB962C8B-B14F-4D97-AF65-F5344CB8AC3E}">
        <p14:creationId xmlns:p14="http://schemas.microsoft.com/office/powerpoint/2010/main" val="21743434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Housekeeping </a:t>
            </a:r>
            <a:endParaRPr lang="en-US" dirty="0"/>
          </a:p>
        </p:txBody>
      </p:sp>
      <p:sp>
        <p:nvSpPr>
          <p:cNvPr id="5" name="Text Placeholder 4"/>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23</a:t>
            </a:fld>
            <a:endParaRPr lang="en-US" dirty="0"/>
          </a:p>
        </p:txBody>
      </p:sp>
    </p:spTree>
    <p:extLst>
      <p:ext uri="{BB962C8B-B14F-4D97-AF65-F5344CB8AC3E}">
        <p14:creationId xmlns:p14="http://schemas.microsoft.com/office/powerpoint/2010/main" val="17844775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Class Rules</a:t>
            </a:r>
          </a:p>
        </p:txBody>
      </p:sp>
      <p:sp>
        <p:nvSpPr>
          <p:cNvPr id="7171" name="Rectangle 3"/>
          <p:cNvSpPr>
            <a:spLocks noGrp="1" noChangeArrowheads="1"/>
          </p:cNvSpPr>
          <p:nvPr>
            <p:ph type="body" idx="1"/>
          </p:nvPr>
        </p:nvSpPr>
        <p:spPr/>
        <p:txBody>
          <a:bodyPr/>
          <a:lstStyle/>
          <a:p>
            <a:pPr eaLnBrk="1" hangingPunct="1"/>
            <a:r>
              <a:rPr lang="en-US" smtClean="0"/>
              <a:t>Food and Drinks</a:t>
            </a:r>
          </a:p>
          <a:p>
            <a:pPr eaLnBrk="1" hangingPunct="1"/>
            <a:r>
              <a:rPr lang="en-US" smtClean="0"/>
              <a:t>Participation ENCOURAGED</a:t>
            </a:r>
          </a:p>
          <a:p>
            <a:pPr eaLnBrk="1" hangingPunct="1"/>
            <a:r>
              <a:rPr lang="en-US" smtClean="0"/>
              <a:t>Acceptance and Open Forum </a:t>
            </a:r>
          </a:p>
          <a:p>
            <a:pPr eaLnBrk="1" hangingPunct="1"/>
            <a:r>
              <a:rPr lang="en-US" smtClean="0"/>
              <a:t>Learning Styles</a:t>
            </a:r>
          </a:p>
          <a:p>
            <a:pPr eaLnBrk="1" hangingPunct="1"/>
            <a:r>
              <a:rPr lang="en-US" smtClean="0"/>
              <a:t>Special Needs</a:t>
            </a:r>
          </a:p>
          <a:p>
            <a:pPr eaLnBrk="1" hangingPunct="1"/>
            <a:r>
              <a:rPr lang="en-US" smtClean="0"/>
              <a:t>Breaks</a:t>
            </a:r>
          </a:p>
        </p:txBody>
      </p:sp>
      <p:sp>
        <p:nvSpPr>
          <p:cNvPr id="4" name="Slide Number Placeholder 3"/>
          <p:cNvSpPr>
            <a:spLocks noGrp="1"/>
          </p:cNvSpPr>
          <p:nvPr>
            <p:ph type="sldNum" sz="quarter" idx="4294967295"/>
          </p:nvPr>
        </p:nvSpPr>
        <p:spPr>
          <a:xfrm>
            <a:off x="8534400" y="6511925"/>
            <a:ext cx="609600" cy="263525"/>
          </a:xfrm>
        </p:spPr>
        <p:txBody>
          <a:bodyPr/>
          <a:lstStyle/>
          <a:p>
            <a:fld id="{FB124A42-3BFC-4002-A422-5D3896DD5E41}" type="slidenum">
              <a:rPr lang="en-US" smtClean="0"/>
              <a:pPr/>
              <a:t>24</a:t>
            </a:fld>
            <a:endParaRPr lang="en-US" dirty="0"/>
          </a:p>
        </p:txBody>
      </p:sp>
    </p:spTree>
    <p:extLst>
      <p:ext uri="{BB962C8B-B14F-4D97-AF65-F5344CB8AC3E}">
        <p14:creationId xmlns:p14="http://schemas.microsoft.com/office/powerpoint/2010/main" val="306873031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p:txBody>
          <a:bodyPr/>
          <a:lstStyle/>
          <a:p>
            <a:pPr eaLnBrk="1" hangingPunct="1"/>
            <a:r>
              <a:rPr lang="en-US" smtClean="0"/>
              <a:t>Facilities</a:t>
            </a:r>
          </a:p>
        </p:txBody>
      </p:sp>
      <p:sp>
        <p:nvSpPr>
          <p:cNvPr id="13315" name="Rectangle 5"/>
          <p:cNvSpPr>
            <a:spLocks noGrp="1" noChangeArrowheads="1"/>
          </p:cNvSpPr>
          <p:nvPr>
            <p:ph type="body" idx="1"/>
          </p:nvPr>
        </p:nvSpPr>
        <p:spPr/>
        <p:txBody>
          <a:bodyPr/>
          <a:lstStyle/>
          <a:p>
            <a:pPr eaLnBrk="1" hangingPunct="1"/>
            <a:r>
              <a:rPr lang="en-US" smtClean="0"/>
              <a:t>Restrooms</a:t>
            </a:r>
          </a:p>
          <a:p>
            <a:pPr eaLnBrk="1" hangingPunct="1"/>
            <a:r>
              <a:rPr lang="en-US" smtClean="0"/>
              <a:t>Exits</a:t>
            </a:r>
          </a:p>
          <a:p>
            <a:pPr eaLnBrk="1" hangingPunct="1"/>
            <a:r>
              <a:rPr lang="en-US" smtClean="0"/>
              <a:t>Food</a:t>
            </a:r>
          </a:p>
          <a:p>
            <a:pPr eaLnBrk="1" hangingPunct="1"/>
            <a:r>
              <a:rPr lang="en-US" smtClean="0"/>
              <a:t>Concerns &amp; Questions</a:t>
            </a:r>
          </a:p>
        </p:txBody>
      </p:sp>
      <p:sp>
        <p:nvSpPr>
          <p:cNvPr id="4" name="Slide Number Placeholder 3"/>
          <p:cNvSpPr>
            <a:spLocks noGrp="1"/>
          </p:cNvSpPr>
          <p:nvPr>
            <p:ph type="sldNum" sz="quarter" idx="4294967295"/>
          </p:nvPr>
        </p:nvSpPr>
        <p:spPr>
          <a:xfrm>
            <a:off x="8534400" y="6511925"/>
            <a:ext cx="609600" cy="263525"/>
          </a:xfrm>
        </p:spPr>
        <p:txBody>
          <a:bodyPr/>
          <a:lstStyle/>
          <a:p>
            <a:fld id="{FB124A42-3BFC-4002-A422-5D3896DD5E41}" type="slidenum">
              <a:rPr lang="en-US" smtClean="0"/>
              <a:pPr/>
              <a:t>25</a:t>
            </a:fld>
            <a:endParaRPr lang="en-US" dirty="0"/>
          </a:p>
        </p:txBody>
      </p:sp>
    </p:spTree>
    <p:extLst>
      <p:ext uri="{BB962C8B-B14F-4D97-AF65-F5344CB8AC3E}">
        <p14:creationId xmlns:p14="http://schemas.microsoft.com/office/powerpoint/2010/main" val="343657631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7609"/>
          <a:stretch/>
        </p:blipFill>
        <p:spPr>
          <a:xfrm>
            <a:off x="0" y="0"/>
            <a:ext cx="9144000" cy="6858000"/>
          </a:xfrm>
          <a:prstGeom prst="rect">
            <a:avLst/>
          </a:prstGeom>
        </p:spPr>
      </p:pic>
      <p:sp>
        <p:nvSpPr>
          <p:cNvPr id="4" name="Rectangle 3"/>
          <p:cNvSpPr/>
          <p:nvPr/>
        </p:nvSpPr>
        <p:spPr>
          <a:xfrm>
            <a:off x="2751582" y="3244334"/>
            <a:ext cx="3652410" cy="369332"/>
          </a:xfrm>
          <a:prstGeom prst="rect">
            <a:avLst/>
          </a:prstGeom>
          <a:solidFill>
            <a:schemeClr val="bg1"/>
          </a:solidFill>
        </p:spPr>
        <p:txBody>
          <a:bodyPr wrap="none">
            <a:spAutoFit/>
          </a:bodyPr>
          <a:lstStyle/>
          <a:p>
            <a:r>
              <a:rPr lang="en-US" dirty="0">
                <a:ln>
                  <a:solidFill>
                    <a:schemeClr val="tx1"/>
                  </a:solidFill>
                </a:ln>
                <a:effectLst/>
              </a:rPr>
              <a:t>Community. Village raising a warrior. </a:t>
            </a:r>
          </a:p>
        </p:txBody>
      </p:sp>
    </p:spTree>
    <p:extLst>
      <p:ext uri="{BB962C8B-B14F-4D97-AF65-F5344CB8AC3E}">
        <p14:creationId xmlns:p14="http://schemas.microsoft.com/office/powerpoint/2010/main" val="1637901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title"/>
          </p:nvPr>
        </p:nvSpPr>
        <p:spPr/>
        <p:txBody>
          <a:bodyPr/>
          <a:lstStyle/>
          <a:p>
            <a:pPr eaLnBrk="1" hangingPunct="1"/>
            <a:r>
              <a:rPr lang="en-US" dirty="0" smtClean="0"/>
              <a:t>Your Turn.  </a:t>
            </a:r>
          </a:p>
        </p:txBody>
      </p:sp>
      <p:sp>
        <p:nvSpPr>
          <p:cNvPr id="11267" name="Rectangle 7"/>
          <p:cNvSpPr>
            <a:spLocks noGrp="1" noChangeArrowheads="1"/>
          </p:cNvSpPr>
          <p:nvPr>
            <p:ph type="body" idx="1"/>
          </p:nvPr>
        </p:nvSpPr>
        <p:spPr/>
        <p:txBody>
          <a:bodyPr>
            <a:normAutofit/>
          </a:bodyPr>
          <a:lstStyle/>
          <a:p>
            <a:pPr eaLnBrk="1" hangingPunct="1">
              <a:buNone/>
            </a:pPr>
            <a:r>
              <a:rPr lang="en-US" sz="3500" b="1" i="1" dirty="0" smtClean="0"/>
              <a:t>Community of Professionals – Share Knowledge</a:t>
            </a:r>
          </a:p>
          <a:p>
            <a:pPr eaLnBrk="1" hangingPunct="1"/>
            <a:r>
              <a:rPr lang="en-US" dirty="0" smtClean="0"/>
              <a:t>Name</a:t>
            </a:r>
          </a:p>
          <a:p>
            <a:pPr eaLnBrk="1" hangingPunct="1"/>
            <a:r>
              <a:rPr lang="en-US" dirty="0" smtClean="0"/>
              <a:t>Where are you from?</a:t>
            </a:r>
          </a:p>
          <a:p>
            <a:pPr eaLnBrk="1" hangingPunct="1"/>
            <a:r>
              <a:rPr lang="en-US" dirty="0" smtClean="0"/>
              <a:t>Career Goal</a:t>
            </a:r>
          </a:p>
        </p:txBody>
      </p:sp>
      <p:sp>
        <p:nvSpPr>
          <p:cNvPr id="4" name="Slide Number Placeholder 3"/>
          <p:cNvSpPr>
            <a:spLocks noGrp="1"/>
          </p:cNvSpPr>
          <p:nvPr>
            <p:ph type="sldNum" sz="quarter" idx="4294967295"/>
          </p:nvPr>
        </p:nvSpPr>
        <p:spPr>
          <a:xfrm>
            <a:off x="8534400" y="6511925"/>
            <a:ext cx="609600" cy="263525"/>
          </a:xfrm>
        </p:spPr>
        <p:txBody>
          <a:bodyPr/>
          <a:lstStyle/>
          <a:p>
            <a:fld id="{FB124A42-3BFC-4002-A422-5D3896DD5E41}" type="slidenum">
              <a:rPr lang="en-US" smtClean="0"/>
              <a:pPr/>
              <a:t>27</a:t>
            </a:fld>
            <a:endParaRPr lang="en-US" dirty="0"/>
          </a:p>
        </p:txBody>
      </p:sp>
    </p:spTree>
    <p:extLst>
      <p:ext uri="{BB962C8B-B14F-4D97-AF65-F5344CB8AC3E}">
        <p14:creationId xmlns:p14="http://schemas.microsoft.com/office/powerpoint/2010/main" val="27928943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i="1" dirty="0" smtClean="0">
                <a:solidFill>
                  <a:schemeClr val="bg1">
                    <a:lumMod val="50000"/>
                  </a:schemeClr>
                </a:solidFill>
                <a:effectLst>
                  <a:outerShdw blurRad="50800" dist="38100" dir="2700000" algn="tl" rotWithShape="0">
                    <a:prstClr val="black">
                      <a:alpha val="40000"/>
                    </a:prstClr>
                  </a:outerShdw>
                  <a:reflection blurRad="152400" stA="47000" endPos="67000" dir="5400000" sy="-100000" algn="bl" rotWithShape="0"/>
                </a:effectLst>
              </a:rPr>
              <a:t>A Walk on the Wild Side. </a:t>
            </a:r>
            <a:br>
              <a:rPr lang="en-US" i="1" dirty="0" smtClean="0">
                <a:solidFill>
                  <a:schemeClr val="bg1">
                    <a:lumMod val="50000"/>
                  </a:schemeClr>
                </a:solidFill>
                <a:effectLst>
                  <a:outerShdw blurRad="50800" dist="38100" dir="2700000" algn="tl" rotWithShape="0">
                    <a:prstClr val="black">
                      <a:alpha val="40000"/>
                    </a:prstClr>
                  </a:outerShdw>
                  <a:reflection blurRad="152400" stA="47000" endPos="67000" dir="5400000" sy="-100000" algn="bl" rotWithShape="0"/>
                </a:effectLst>
              </a:rPr>
            </a:br>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Learned. </a:t>
            </a:r>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28</a:t>
            </a:fld>
            <a:endParaRPr lang="en-US" dirty="0"/>
          </a:p>
        </p:txBody>
      </p:sp>
    </p:spTree>
    <p:extLst>
      <p:ext uri="{BB962C8B-B14F-4D97-AF65-F5344CB8AC3E}">
        <p14:creationId xmlns:p14="http://schemas.microsoft.com/office/powerpoint/2010/main" val="37685505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2454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http://www.securityweek.com/2016-cyber-threat-predictions-use-your-advantage</a:t>
            </a:r>
            <a:endParaRPr lang="en-US" sz="1400" dirty="0">
              <a:solidFill>
                <a:schemeClr val="dk1"/>
              </a:solidFill>
            </a:endParaRPr>
          </a:p>
        </p:txBody>
      </p:sp>
      <p:pic>
        <p:nvPicPr>
          <p:cNvPr id="3" name="Picture 2"/>
          <p:cNvPicPr>
            <a:picLocks noChangeAspect="1"/>
          </p:cNvPicPr>
          <p:nvPr/>
        </p:nvPicPr>
        <p:blipFill>
          <a:blip r:embed="rId3"/>
          <a:stretch>
            <a:fillRect/>
          </a:stretch>
        </p:blipFill>
        <p:spPr>
          <a:xfrm>
            <a:off x="593830" y="1333499"/>
            <a:ext cx="8169170" cy="1517713"/>
          </a:xfrm>
          <a:prstGeom prst="rect">
            <a:avLst/>
          </a:prstGeom>
        </p:spPr>
      </p:pic>
      <p:pic>
        <p:nvPicPr>
          <p:cNvPr id="4" name="Picture 3"/>
          <p:cNvPicPr>
            <a:picLocks noChangeAspect="1"/>
          </p:cNvPicPr>
          <p:nvPr/>
        </p:nvPicPr>
        <p:blipFill>
          <a:blip r:embed="rId4"/>
          <a:stretch>
            <a:fillRect/>
          </a:stretch>
        </p:blipFill>
        <p:spPr>
          <a:xfrm>
            <a:off x="136630" y="533400"/>
            <a:ext cx="4286250" cy="800100"/>
          </a:xfrm>
          <a:prstGeom prst="rect">
            <a:avLst/>
          </a:prstGeom>
        </p:spPr>
      </p:pic>
      <p:sp>
        <p:nvSpPr>
          <p:cNvPr id="5" name="Rectangle 4"/>
          <p:cNvSpPr/>
          <p:nvPr/>
        </p:nvSpPr>
        <p:spPr>
          <a:xfrm>
            <a:off x="304800" y="2987457"/>
            <a:ext cx="8458200" cy="3108543"/>
          </a:xfrm>
          <a:prstGeom prst="rect">
            <a:avLst/>
          </a:prstGeom>
        </p:spPr>
        <p:txBody>
          <a:bodyPr wrap="square">
            <a:spAutoFit/>
          </a:bodyPr>
          <a:lstStyle/>
          <a:p>
            <a:r>
              <a:rPr lang="en-US" sz="2800" b="1" dirty="0"/>
              <a:t>1. Attribution remains murky.  </a:t>
            </a:r>
          </a:p>
          <a:p>
            <a:r>
              <a:rPr lang="en-US" sz="2800" b="1" dirty="0"/>
              <a:t>2. Ransom continues to rule. </a:t>
            </a:r>
          </a:p>
          <a:p>
            <a:r>
              <a:rPr lang="en-US" sz="2800" b="1" dirty="0"/>
              <a:t>3. More attackers share the global stage.  </a:t>
            </a:r>
          </a:p>
          <a:p>
            <a:r>
              <a:rPr lang="en-US" sz="2800" b="1" dirty="0"/>
              <a:t>4. Criminals follow the money.  </a:t>
            </a:r>
          </a:p>
          <a:p>
            <a:r>
              <a:rPr lang="en-US" sz="2800" b="1" dirty="0"/>
              <a:t>5. Hacktivists get more sophisticated.  </a:t>
            </a:r>
          </a:p>
          <a:p>
            <a:r>
              <a:rPr lang="en-US" sz="2800" b="1" dirty="0"/>
              <a:t>6. Dark web marketplaces scramble for leadership.  </a:t>
            </a:r>
          </a:p>
          <a:p>
            <a:r>
              <a:rPr lang="en-US" sz="2800" b="1" dirty="0"/>
              <a:t>7. Attacks on the retail industry evolve. </a:t>
            </a:r>
          </a:p>
        </p:txBody>
      </p:sp>
    </p:spTree>
    <p:extLst>
      <p:ext uri="{BB962C8B-B14F-4D97-AF65-F5344CB8AC3E}">
        <p14:creationId xmlns:p14="http://schemas.microsoft.com/office/powerpoint/2010/main" val="287531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58897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200"/>
            <a:ext cx="7954519"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902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31</a:t>
            </a:fld>
            <a:endParaRPr lang="en-US" dirty="0"/>
          </a:p>
        </p:txBody>
      </p:sp>
      <p:sp>
        <p:nvSpPr>
          <p:cNvPr id="12" name="Title 11"/>
          <p:cNvSpPr>
            <a:spLocks noGrp="1"/>
          </p:cNvSpPr>
          <p:nvPr>
            <p:ph type="title"/>
          </p:nvPr>
        </p:nvSpPr>
        <p:spPr/>
        <p:txBody>
          <a:bodyPr/>
          <a:lstStyle/>
          <a:p>
            <a:r>
              <a:rPr lang="en-US" dirty="0" smtClean="0"/>
              <a:t>Help me get a job!</a:t>
            </a:r>
            <a:endParaRPr lang="en-US" dirty="0"/>
          </a:p>
        </p:txBody>
      </p:sp>
      <p:pic>
        <p:nvPicPr>
          <p:cNvPr id="3" name="Picture 2"/>
          <p:cNvPicPr>
            <a:picLocks noChangeAspect="1"/>
          </p:cNvPicPr>
          <p:nvPr/>
        </p:nvPicPr>
        <p:blipFill>
          <a:blip r:embed="rId2"/>
          <a:stretch>
            <a:fillRect/>
          </a:stretch>
        </p:blipFill>
        <p:spPr>
          <a:xfrm>
            <a:off x="1373937" y="1283484"/>
            <a:ext cx="7228887" cy="4050140"/>
          </a:xfrm>
          <a:prstGeom prst="rect">
            <a:avLst/>
          </a:prstGeom>
        </p:spPr>
      </p:pic>
      <p:pic>
        <p:nvPicPr>
          <p:cNvPr id="6" name="Picture 5"/>
          <p:cNvPicPr>
            <a:picLocks noChangeAspect="1"/>
          </p:cNvPicPr>
          <p:nvPr/>
        </p:nvPicPr>
        <p:blipFill>
          <a:blip r:embed="rId3"/>
          <a:stretch>
            <a:fillRect/>
          </a:stretch>
        </p:blipFill>
        <p:spPr>
          <a:xfrm>
            <a:off x="191610" y="3013161"/>
            <a:ext cx="2551590" cy="2038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2901419" y="2942899"/>
            <a:ext cx="3194581" cy="1822862"/>
          </a:xfrm>
          <a:prstGeom prst="rect">
            <a:avLst/>
          </a:prstGeom>
        </p:spPr>
      </p:pic>
      <p:pic>
        <p:nvPicPr>
          <p:cNvPr id="11" name="Picture 10"/>
          <p:cNvPicPr>
            <a:picLocks noChangeAspect="1"/>
          </p:cNvPicPr>
          <p:nvPr/>
        </p:nvPicPr>
        <p:blipFill>
          <a:blip r:embed="rId5"/>
          <a:stretch>
            <a:fillRect/>
          </a:stretch>
        </p:blipFill>
        <p:spPr>
          <a:xfrm>
            <a:off x="6165427" y="2927585"/>
            <a:ext cx="2810500" cy="2676376"/>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155" y="1287903"/>
            <a:ext cx="914400" cy="753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14"/>
          <p:cNvSpPr/>
          <p:nvPr/>
        </p:nvSpPr>
        <p:spPr>
          <a:xfrm>
            <a:off x="1219200" y="1143000"/>
            <a:ext cx="2438400" cy="89881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191610" y="990600"/>
            <a:ext cx="3465990" cy="0"/>
          </a:xfrm>
          <a:prstGeom prst="lin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621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20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50" fill="hold"/>
                                        <p:tgtEl>
                                          <p:spTgt spid="6"/>
                                        </p:tgtEl>
                                        <p:attrNameLst>
                                          <p:attrName>ppt_x</p:attrName>
                                        </p:attrNameLst>
                                      </p:cBhvr>
                                      <p:tavLst>
                                        <p:tav tm="0">
                                          <p:val>
                                            <p:strVal val="0-#ppt_w/2"/>
                                          </p:val>
                                        </p:tav>
                                        <p:tav tm="100000">
                                          <p:val>
                                            <p:strVal val="#ppt_x"/>
                                          </p:val>
                                        </p:tav>
                                      </p:tavLst>
                                    </p:anim>
                                    <p:anim calcmode="lin" valueType="num">
                                      <p:cBhvr additive="base">
                                        <p:cTn id="17"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250" fill="hold"/>
                                        <p:tgtEl>
                                          <p:spTgt spid="11"/>
                                        </p:tgtEl>
                                        <p:attrNameLst>
                                          <p:attrName>ppt_x</p:attrName>
                                        </p:attrNameLst>
                                      </p:cBhvr>
                                      <p:tavLst>
                                        <p:tav tm="0">
                                          <p:val>
                                            <p:strVal val="1+#ppt_w/2"/>
                                          </p:val>
                                        </p:tav>
                                        <p:tav tm="100000">
                                          <p:val>
                                            <p:strVal val="#ppt_x"/>
                                          </p:val>
                                        </p:tav>
                                      </p:tavLst>
                                    </p:anim>
                                    <p:anim calcmode="lin" valueType="num">
                                      <p:cBhvr additive="base">
                                        <p:cTn id="23"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 calcmode="lin" valueType="num">
                                      <p:cBhvr>
                                        <p:cTn id="30" dur="500" fill="hold"/>
                                        <p:tgtEl>
                                          <p:spTgt spid="9"/>
                                        </p:tgtEl>
                                        <p:attrNameLst>
                                          <p:attrName>style.rotation</p:attrName>
                                        </p:attrNameLst>
                                      </p:cBhvr>
                                      <p:tavLst>
                                        <p:tav tm="0">
                                          <p:val>
                                            <p:fltVal val="90"/>
                                          </p:val>
                                        </p:tav>
                                        <p:tav tm="100000">
                                          <p:val>
                                            <p:fltVal val="0"/>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32</a:t>
            </a:fld>
            <a:endParaRPr lang="en-US" dirty="0"/>
          </a:p>
        </p:txBody>
      </p:sp>
      <p:pic>
        <p:nvPicPr>
          <p:cNvPr id="9" name="Picture 8"/>
          <p:cNvPicPr>
            <a:picLocks noChangeAspect="1"/>
          </p:cNvPicPr>
          <p:nvPr/>
        </p:nvPicPr>
        <p:blipFill>
          <a:blip r:embed="rId2"/>
          <a:stretch>
            <a:fillRect/>
          </a:stretch>
        </p:blipFill>
        <p:spPr>
          <a:xfrm>
            <a:off x="371492" y="493521"/>
            <a:ext cx="8401016" cy="5870957"/>
          </a:xfrm>
          <a:prstGeom prst="rect">
            <a:avLst/>
          </a:prstGeom>
        </p:spPr>
      </p:pic>
      <p:grpSp>
        <p:nvGrpSpPr>
          <p:cNvPr id="13" name="Group 12"/>
          <p:cNvGrpSpPr/>
          <p:nvPr/>
        </p:nvGrpSpPr>
        <p:grpSpPr>
          <a:xfrm>
            <a:off x="4616921" y="2438400"/>
            <a:ext cx="3993679" cy="4023825"/>
            <a:chOff x="4616921" y="2438400"/>
            <a:chExt cx="3993679" cy="4023825"/>
          </a:xfrm>
        </p:grpSpPr>
        <p:sp>
          <p:nvSpPr>
            <p:cNvPr id="10" name="Rectangle 9"/>
            <p:cNvSpPr/>
            <p:nvPr/>
          </p:nvSpPr>
          <p:spPr>
            <a:xfrm>
              <a:off x="6705600" y="2438400"/>
              <a:ext cx="1905000" cy="1981200"/>
            </a:xfrm>
            <a:prstGeom prst="rect">
              <a:avLst/>
            </a:prstGeom>
            <a:noFill/>
            <a:ln w="76200"/>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4616921" y="2438400"/>
              <a:ext cx="1905000" cy="1981200"/>
            </a:xfrm>
            <a:prstGeom prst="rect">
              <a:avLst/>
            </a:prstGeom>
            <a:noFill/>
            <a:ln w="76200"/>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6705600" y="4481025"/>
              <a:ext cx="1905000" cy="1981200"/>
            </a:xfrm>
            <a:prstGeom prst="rect">
              <a:avLst/>
            </a:prstGeom>
            <a:noFill/>
            <a:ln w="76200"/>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38881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97460" y="391886"/>
            <a:ext cx="8599203" cy="1752600"/>
          </a:xfrm>
          <a:prstGeom prst="rect">
            <a:avLst/>
          </a:prstGeom>
        </p:spPr>
      </p:pic>
      <p:pic>
        <p:nvPicPr>
          <p:cNvPr id="6" name="Picture 5"/>
          <p:cNvPicPr>
            <a:picLocks noChangeAspect="1"/>
          </p:cNvPicPr>
          <p:nvPr/>
        </p:nvPicPr>
        <p:blipFill>
          <a:blip r:embed="rId3"/>
          <a:stretch>
            <a:fillRect/>
          </a:stretch>
        </p:blipFill>
        <p:spPr>
          <a:xfrm>
            <a:off x="97460" y="2231571"/>
            <a:ext cx="8763000" cy="1752600"/>
          </a:xfrm>
          <a:prstGeom prst="rect">
            <a:avLst/>
          </a:prstGeom>
        </p:spPr>
      </p:pic>
      <p:pic>
        <p:nvPicPr>
          <p:cNvPr id="7" name="Picture 6"/>
          <p:cNvPicPr>
            <a:picLocks noChangeAspect="1"/>
          </p:cNvPicPr>
          <p:nvPr/>
        </p:nvPicPr>
        <p:blipFill>
          <a:blip r:embed="rId4"/>
          <a:stretch>
            <a:fillRect/>
          </a:stretch>
        </p:blipFill>
        <p:spPr>
          <a:xfrm>
            <a:off x="76200" y="4191000"/>
            <a:ext cx="9070494" cy="1782550"/>
          </a:xfrm>
          <a:prstGeom prst="rect">
            <a:avLst/>
          </a:prstGeom>
        </p:spPr>
      </p:pic>
    </p:spTree>
    <p:extLst>
      <p:ext uri="{BB962C8B-B14F-4D97-AF65-F5344CB8AC3E}">
        <p14:creationId xmlns:p14="http://schemas.microsoft.com/office/powerpoint/2010/main" val="5652962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34</a:t>
            </a:fld>
            <a:endParaRPr lang="en-US" dirty="0"/>
          </a:p>
        </p:txBody>
      </p:sp>
    </p:spTree>
    <p:extLst>
      <p:ext uri="{BB962C8B-B14F-4D97-AF65-F5344CB8AC3E}">
        <p14:creationId xmlns:p14="http://schemas.microsoft.com/office/powerpoint/2010/main" val="343513163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72355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GRC and IT Controls; </a:t>
            </a:r>
            <a:br>
              <a:rPr lang="en-US" dirty="0" smtClean="0"/>
            </a:br>
            <a:r>
              <a:rPr lang="en-US" dirty="0" smtClean="0"/>
              <a:t>Building the Security Program</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36</a:t>
            </a:fld>
            <a:endParaRPr lang="en-US" dirty="0"/>
          </a:p>
        </p:txBody>
      </p:sp>
    </p:spTree>
    <p:extLst>
      <p:ext uri="{BB962C8B-B14F-4D97-AF65-F5344CB8AC3E}">
        <p14:creationId xmlns:p14="http://schemas.microsoft.com/office/powerpoint/2010/main" val="6473782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38600" y="533400"/>
            <a:ext cx="483552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fontAlgn="auto">
              <a:spcBef>
                <a:spcPts val="0"/>
              </a:spcBef>
              <a:spcAft>
                <a:spcPts val="0"/>
              </a:spcAft>
              <a:defRPr/>
            </a:pPr>
            <a:endParaRPr lang="en-US" dirty="0">
              <a:solidFill>
                <a:schemeClr val="tx1"/>
              </a:solidFill>
            </a:endParaRPr>
          </a:p>
        </p:txBody>
      </p:sp>
      <p:sp>
        <p:nvSpPr>
          <p:cNvPr id="3" name="Title 2"/>
          <p:cNvSpPr>
            <a:spLocks noGrp="1"/>
          </p:cNvSpPr>
          <p:nvPr>
            <p:ph type="ctrTitle"/>
          </p:nvPr>
        </p:nvSpPr>
        <p:spPr/>
        <p:txBody>
          <a:bodyPr/>
          <a:lstStyle/>
          <a:p>
            <a:r>
              <a:rPr lang="en-US" dirty="0" smtClean="0"/>
              <a:t>Practical Application</a:t>
            </a:r>
            <a:endParaRPr lang="en-US" dirty="0"/>
          </a:p>
        </p:txBody>
      </p:sp>
      <p:sp>
        <p:nvSpPr>
          <p:cNvPr id="4" name="Subtitle 3"/>
          <p:cNvSpPr>
            <a:spLocks noGrp="1"/>
          </p:cNvSpPr>
          <p:nvPr>
            <p:ph type="subTitle" idx="1"/>
          </p:nvPr>
        </p:nvSpPr>
        <p:spPr/>
        <p:txBody>
          <a:bodyPr/>
          <a:lstStyle/>
          <a:p>
            <a:r>
              <a:rPr lang="en-US" dirty="0" smtClean="0"/>
              <a:t>IT Controls. GRC. Why do you care?</a:t>
            </a:r>
          </a:p>
          <a:p>
            <a:r>
              <a:rPr lang="en-US" sz="2400" dirty="0" smtClean="0"/>
              <a:t>Presentation delivered at RSA London. </a:t>
            </a:r>
          </a:p>
          <a:p>
            <a:r>
              <a:rPr lang="en-US" sz="2400" dirty="0" smtClean="0"/>
              <a:t>This is a blessedly shortened version. </a:t>
            </a:r>
            <a:r>
              <a:rPr lang="en-US" dirty="0" smtClean="0"/>
              <a:t> </a:t>
            </a:r>
            <a:endParaRPr lang="en-US" dirty="0"/>
          </a:p>
        </p:txBody>
      </p:sp>
    </p:spTree>
    <p:extLst>
      <p:ext uri="{BB962C8B-B14F-4D97-AF65-F5344CB8AC3E}">
        <p14:creationId xmlns:p14="http://schemas.microsoft.com/office/powerpoint/2010/main" val="238264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38</a:t>
            </a:fld>
            <a:endParaRPr lang="en-US" dirty="0"/>
          </a:p>
        </p:txBody>
      </p:sp>
      <p:sp>
        <p:nvSpPr>
          <p:cNvPr id="4" name="Rectangle 3"/>
          <p:cNvSpPr/>
          <p:nvPr/>
        </p:nvSpPr>
        <p:spPr>
          <a:xfrm>
            <a:off x="66621" y="1828800"/>
            <a:ext cx="9010800" cy="3416320"/>
          </a:xfrm>
          <a:prstGeom prst="rect">
            <a:avLst/>
          </a:prstGeom>
          <a:noFill/>
        </p:spPr>
        <p:txBody>
          <a:bodyPr wrap="none" lIns="91440" tIns="45720" rIns="91440" bIns="45720">
            <a:spAutoFit/>
          </a:bodyPr>
          <a:lstStyle/>
          <a:p>
            <a:pPr algn="ctr"/>
            <a:r>
              <a:rPr lang="en-US" sz="5400" b="1" cap="none" spc="0"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Why does this class exist?</a:t>
            </a:r>
          </a:p>
          <a:p>
            <a:pPr algn="ctr"/>
            <a:endParaRPr lang="en-US" sz="5400" b="1" dirty="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a:p>
            <a:pPr algn="ctr"/>
            <a:r>
              <a:rPr lang="en-US" sz="5400" b="1" cap="none" spc="0"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Let’s </a:t>
            </a:r>
            <a:r>
              <a:rPr lang="en-US" sz="5400" b="1" cap="none" spc="0"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Review </a:t>
            </a:r>
            <a:r>
              <a:rPr lang="en-US" sz="5400" b="1" cap="none" spc="0"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a Real-World </a:t>
            </a:r>
          </a:p>
          <a:p>
            <a:pPr algn="ctr"/>
            <a:r>
              <a:rPr lang="en-US" sz="5400" b="1" cap="none" spc="0" dirty="0" smtClean="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Typical Presentation.</a:t>
            </a:r>
            <a:endParaRPr lang="en-US" sz="5400" b="1" cap="none" spc="0" dirty="0">
              <a:ln w="0"/>
              <a:solidFill>
                <a:schemeClr val="accent6">
                  <a:lumMod val="50000"/>
                </a:schemeClr>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849085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10 MINUTE BREAK!</a:t>
            </a:r>
            <a:endParaRPr lang="en-US"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39</a:t>
            </a:fld>
            <a:endParaRPr lang="en-US" dirty="0"/>
          </a:p>
        </p:txBody>
      </p:sp>
    </p:spTree>
    <p:extLst>
      <p:ext uri="{BB962C8B-B14F-4D97-AF65-F5344CB8AC3E}">
        <p14:creationId xmlns:p14="http://schemas.microsoft.com/office/powerpoint/2010/main" val="2583633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eflection blurRad="190500" stA="46000" endPos="45500" dist="12700" dir="5400000" sy="-100000" algn="bl" rotWithShape="0"/>
                </a:effectLst>
              </a:rPr>
              <a:t>Session</a:t>
            </a:r>
            <a:br>
              <a:rPr lang="en-US" dirty="0" smtClean="0">
                <a:effectLst>
                  <a:reflection blurRad="190500" stA="46000" endPos="45500" dist="12700" dir="5400000" sy="-100000" algn="bl" rotWithShape="0"/>
                </a:effectLst>
              </a:rPr>
            </a:br>
            <a:r>
              <a:rPr lang="en-US" dirty="0" smtClean="0">
                <a:effectLst>
                  <a:reflection blurRad="190500" stA="46000" endPos="45500" dist="12700" dir="5400000" sy="-100000" algn="bl" rotWithShape="0"/>
                </a:effectLst>
              </a:rPr>
              <a:t>Overview</a:t>
            </a:r>
            <a:endParaRPr lang="en-US" dirty="0">
              <a:effectLst>
                <a:reflection blurRad="190500" stA="46000" endPos="45500" dist="12700" dir="5400000" sy="-100000" algn="bl" rotWithShape="0"/>
              </a:effectLst>
            </a:endParaRPr>
          </a:p>
        </p:txBody>
      </p:sp>
      <p:sp>
        <p:nvSpPr>
          <p:cNvPr id="4" name="Slide Number Placeholder 3"/>
          <p:cNvSpPr>
            <a:spLocks noGrp="1"/>
          </p:cNvSpPr>
          <p:nvPr>
            <p:ph type="sldNum" sz="quarter" idx="4"/>
          </p:nvPr>
        </p:nvSpPr>
        <p:spPr/>
        <p:txBody>
          <a:bodyPr/>
          <a:lstStyle/>
          <a:p>
            <a:fld id="{FB124A42-3BFC-4002-A422-5D3896DD5E41}" type="slidenum">
              <a:rPr lang="en-US" smtClean="0"/>
              <a:pPr/>
              <a:t>4</a:t>
            </a:fld>
            <a:endParaRPr lang="en-US" dirty="0"/>
          </a:p>
        </p:txBody>
      </p:sp>
    </p:spTree>
    <p:extLst>
      <p:ext uri="{BB962C8B-B14F-4D97-AF65-F5344CB8AC3E}">
        <p14:creationId xmlns:p14="http://schemas.microsoft.com/office/powerpoint/2010/main" val="20681486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0" y="2057400"/>
            <a:ext cx="9144000" cy="1447800"/>
          </a:xfrm>
        </p:spPr>
        <p:txBody>
          <a:bodyPr/>
          <a:lstStyle/>
          <a:p>
            <a:pPr>
              <a:defRPr/>
            </a:pPr>
            <a:r>
              <a:rPr lang="en-US" dirty="0" smtClean="0"/>
              <a:t>GRC &amp; IT Controls</a:t>
            </a:r>
            <a:endParaRPr dirty="0"/>
          </a:p>
        </p:txBody>
      </p:sp>
      <p:sp>
        <p:nvSpPr>
          <p:cNvPr id="18434" name="Subtitle 6"/>
          <p:cNvSpPr>
            <a:spLocks noGrp="1"/>
          </p:cNvSpPr>
          <p:nvPr>
            <p:ph type="subTitle" idx="1"/>
          </p:nvPr>
        </p:nvSpPr>
        <p:spPr/>
        <p:txBody>
          <a:bodyPr/>
          <a:lstStyle/>
          <a:p>
            <a:pPr marL="273050" eaLnBrk="1" hangingPunct="1"/>
            <a:r>
              <a:rPr lang="en-US" dirty="0" smtClean="0">
                <a:latin typeface="Arial" charset="0"/>
                <a:cs typeface="Arial" charset="0"/>
              </a:rPr>
              <a:t>Chris Davis, Mike Schiller</a:t>
            </a:r>
          </a:p>
        </p:txBody>
      </p:sp>
    </p:spTree>
    <p:extLst>
      <p:ext uri="{BB962C8B-B14F-4D97-AF65-F5344CB8AC3E}">
        <p14:creationId xmlns:p14="http://schemas.microsoft.com/office/powerpoint/2010/main" val="24582284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GRC </a:t>
            </a:r>
            <a:r>
              <a:rPr lang="en-US" i="1" dirty="0" smtClean="0"/>
              <a:t>Quick</a:t>
            </a:r>
            <a:r>
              <a:rPr lang="en-US" dirty="0" smtClean="0"/>
              <a:t> Recap</a:t>
            </a:r>
            <a:endParaRPr lang="en-US" dirty="0"/>
          </a:p>
        </p:txBody>
      </p:sp>
      <p:sp>
        <p:nvSpPr>
          <p:cNvPr id="3" name="Text Placeholder 2"/>
          <p:cNvSpPr>
            <a:spLocks noGrp="1"/>
          </p:cNvSpPr>
          <p:nvPr>
            <p:ph type="body" idx="1"/>
          </p:nvPr>
        </p:nvSpPr>
        <p:spPr/>
        <p:txBody>
          <a:bodyPr/>
          <a:lstStyle/>
          <a:p>
            <a:r>
              <a:rPr lang="en-US" i="1" dirty="0" smtClean="0"/>
              <a:t>Governance, Risk, &amp; Compliance</a:t>
            </a:r>
            <a:endParaRPr lang="en-US" i="1" dirty="0"/>
          </a:p>
        </p:txBody>
      </p:sp>
      <p:sp>
        <p:nvSpPr>
          <p:cNvPr id="4" name="Slide Number Placeholder 3"/>
          <p:cNvSpPr>
            <a:spLocks noGrp="1"/>
          </p:cNvSpPr>
          <p:nvPr>
            <p:ph type="sldNum" sz="quarter" idx="4294967295"/>
          </p:nvPr>
        </p:nvSpPr>
        <p:spPr>
          <a:xfrm>
            <a:off x="8229600" y="6559971"/>
            <a:ext cx="762000" cy="263525"/>
          </a:xfrm>
          <a:prstGeom prst="rect">
            <a:avLst/>
          </a:prstGeom>
        </p:spPr>
        <p:txBody>
          <a:bodyPr/>
          <a:lstStyle/>
          <a:p>
            <a:pPr>
              <a:defRPr/>
            </a:pPr>
            <a:fld id="{F071247C-C4A5-4656-A428-625B0225FEB8}" type="slidenum">
              <a:rPr lang="en-US" smtClean="0"/>
              <a:pPr>
                <a:defRPr/>
              </a:pPr>
              <a:t>41</a:t>
            </a:fld>
            <a:endParaRPr lang="en-US" dirty="0"/>
          </a:p>
        </p:txBody>
      </p:sp>
      <p:graphicFrame>
        <p:nvGraphicFramePr>
          <p:cNvPr id="5" name="Diagram 4"/>
          <p:cNvGraphicFramePr/>
          <p:nvPr>
            <p:extLst/>
          </p:nvPr>
        </p:nvGraphicFramePr>
        <p:xfrm>
          <a:off x="3962400" y="304800"/>
          <a:ext cx="4112282" cy="3375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8204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42</a:t>
            </a:fld>
            <a:endParaRPr lang="en-US" dirty="0"/>
          </a:p>
        </p:txBody>
      </p:sp>
      <p:sp>
        <p:nvSpPr>
          <p:cNvPr id="5" name="Title 4"/>
          <p:cNvSpPr>
            <a:spLocks noGrp="1"/>
          </p:cNvSpPr>
          <p:nvPr>
            <p:ph type="title"/>
          </p:nvPr>
        </p:nvSpPr>
        <p:spPr/>
        <p:txBody>
          <a:bodyPr/>
          <a:lstStyle/>
          <a:p>
            <a:r>
              <a:rPr lang="en-US" dirty="0"/>
              <a:t>Governance, Risk, Compliance</a:t>
            </a:r>
          </a:p>
        </p:txBody>
      </p:sp>
      <p:sp>
        <p:nvSpPr>
          <p:cNvPr id="6" name="Right Arrow 5"/>
          <p:cNvSpPr/>
          <p:nvPr/>
        </p:nvSpPr>
        <p:spPr>
          <a:xfrm rot="16200000">
            <a:off x="295010" y="1801205"/>
            <a:ext cx="1771604" cy="804636"/>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grpSp>
        <p:nvGrpSpPr>
          <p:cNvPr id="8" name="Group 7"/>
          <p:cNvGrpSpPr/>
          <p:nvPr/>
        </p:nvGrpSpPr>
        <p:grpSpPr>
          <a:xfrm>
            <a:off x="1202130" y="1317721"/>
            <a:ext cx="663778" cy="572292"/>
            <a:chOff x="567400" y="1327559"/>
            <a:chExt cx="663778" cy="572292"/>
          </a:xfrm>
          <a:scene3d>
            <a:camera prst="orthographicFront">
              <a:rot lat="0" lon="0" rev="0"/>
            </a:camera>
            <a:lightRig rig="glow" dir="t">
              <a:rot lat="0" lon="0" rev="14100000"/>
            </a:lightRig>
          </a:scene3d>
        </p:grpSpPr>
        <p:sp>
          <p:nvSpPr>
            <p:cNvPr id="9" name="Hexagon 8"/>
            <p:cNvSpPr/>
            <p:nvPr/>
          </p:nvSpPr>
          <p:spPr>
            <a:xfrm>
              <a:off x="567400" y="1327559"/>
              <a:ext cx="663778" cy="572292"/>
            </a:xfrm>
            <a:prstGeom prst="hexagon">
              <a:avLst>
                <a:gd name="adj" fmla="val 25000"/>
                <a:gd name="vf" fmla="val 115470"/>
              </a:avLst>
            </a:prstGeom>
            <a:ln>
              <a:noFill/>
            </a:ln>
            <a:effectLst>
              <a:reflection blurRad="6350" stA="52000" endA="300" endPos="35000" dir="5400000" sy="-100000" algn="bl" rotWithShape="0"/>
            </a:effectLst>
            <a:sp3d prstMaterial="softEdge">
              <a:bevelT w="127000" prst="artDeco"/>
            </a:sp3d>
          </p:spPr>
          <p:style>
            <a:lnRef idx="1">
              <a:scrgbClr r="0" g="0" b="0"/>
            </a:lnRef>
            <a:fillRef idx="3">
              <a:schemeClr val="accent2">
                <a:hueOff val="0"/>
                <a:satOff val="0"/>
                <a:lumOff val="0"/>
                <a:alphaOff val="0"/>
              </a:schemeClr>
            </a:fillRef>
            <a:effectRef idx="2">
              <a:scrgbClr r="0" g="0" b="0"/>
            </a:effectRef>
            <a:fontRef idx="minor">
              <a:schemeClr val="lt1"/>
            </a:fontRef>
          </p:style>
        </p:sp>
        <p:sp>
          <p:nvSpPr>
            <p:cNvPr id="10" name="Hexagon 4"/>
            <p:cNvSpPr/>
            <p:nvPr/>
          </p:nvSpPr>
          <p:spPr>
            <a:xfrm>
              <a:off x="670406" y="1416368"/>
              <a:ext cx="457766" cy="3946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31750" rIns="0" bIns="31750" numCol="1" spcCol="1270" anchor="ctr" anchorCtr="0">
              <a:noAutofit/>
            </a:bodyPr>
            <a:lstStyle/>
            <a:p>
              <a:pPr lvl="0" algn="ctr" defTabSz="1111250">
                <a:lnSpc>
                  <a:spcPct val="90000"/>
                </a:lnSpc>
                <a:spcBef>
                  <a:spcPct val="0"/>
                </a:spcBef>
                <a:spcAft>
                  <a:spcPct val="35000"/>
                </a:spcAft>
              </a:pPr>
              <a:r>
                <a:rPr lang="en-US" sz="2500" kern="1200" dirty="0" smtClean="0"/>
                <a:t>G</a:t>
              </a:r>
              <a:endParaRPr lang="en-US" sz="2500" kern="1200" dirty="0"/>
            </a:p>
          </p:txBody>
        </p:sp>
      </p:grpSp>
      <p:grpSp>
        <p:nvGrpSpPr>
          <p:cNvPr id="11" name="Group 10"/>
          <p:cNvGrpSpPr/>
          <p:nvPr/>
        </p:nvGrpSpPr>
        <p:grpSpPr>
          <a:xfrm>
            <a:off x="1202130" y="1917376"/>
            <a:ext cx="663778" cy="572292"/>
            <a:chOff x="1132911" y="1013365"/>
            <a:chExt cx="663778" cy="572292"/>
          </a:xfrm>
          <a:scene3d>
            <a:camera prst="orthographicFront">
              <a:rot lat="0" lon="0" rev="0"/>
            </a:camera>
            <a:lightRig rig="glow" dir="t">
              <a:rot lat="0" lon="0" rev="14100000"/>
            </a:lightRig>
          </a:scene3d>
        </p:grpSpPr>
        <p:sp>
          <p:nvSpPr>
            <p:cNvPr id="12" name="Hexagon 11"/>
            <p:cNvSpPr/>
            <p:nvPr/>
          </p:nvSpPr>
          <p:spPr>
            <a:xfrm>
              <a:off x="1132911" y="1013365"/>
              <a:ext cx="663778" cy="572292"/>
            </a:xfrm>
            <a:prstGeom prst="hexagon">
              <a:avLst>
                <a:gd name="adj" fmla="val 25000"/>
                <a:gd name="vf" fmla="val 115470"/>
              </a:avLst>
            </a:prstGeom>
            <a:solidFill>
              <a:schemeClr val="tx2">
                <a:lumMod val="60000"/>
                <a:lumOff val="40000"/>
              </a:schemeClr>
            </a:solidFill>
            <a:ln>
              <a:noFill/>
            </a:ln>
            <a:effectLst>
              <a:reflection blurRad="6350" stA="52000" endA="300" endPos="35000" dir="5400000" sy="-100000" algn="bl" rotWithShape="0"/>
            </a:effectLst>
            <a:sp3d prstMaterial="softEdge">
              <a:bevelT w="127000" prst="artDeco"/>
            </a:sp3d>
          </p:spPr>
          <p:style>
            <a:lnRef idx="1">
              <a:scrgbClr r="0" g="0" b="0"/>
            </a:lnRef>
            <a:fillRef idx="3">
              <a:scrgbClr r="0" g="0" b="0"/>
            </a:fillRef>
            <a:effectRef idx="2">
              <a:scrgbClr r="0" g="0" b="0"/>
            </a:effectRef>
            <a:fontRef idx="minor">
              <a:schemeClr val="lt1"/>
            </a:fontRef>
          </p:style>
        </p:sp>
        <p:sp>
          <p:nvSpPr>
            <p:cNvPr id="13" name="Hexagon 4"/>
            <p:cNvSpPr/>
            <p:nvPr/>
          </p:nvSpPr>
          <p:spPr>
            <a:xfrm>
              <a:off x="1235917" y="1102174"/>
              <a:ext cx="457766" cy="3946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31750" rIns="0" bIns="31750" numCol="1" spcCol="1270" anchor="ctr" anchorCtr="0">
              <a:noAutofit/>
            </a:bodyPr>
            <a:lstStyle/>
            <a:p>
              <a:pPr lvl="0" algn="ctr" defTabSz="1111250">
                <a:lnSpc>
                  <a:spcPct val="90000"/>
                </a:lnSpc>
                <a:spcBef>
                  <a:spcPct val="0"/>
                </a:spcBef>
                <a:spcAft>
                  <a:spcPct val="35000"/>
                </a:spcAft>
              </a:pPr>
              <a:r>
                <a:rPr lang="en-US" sz="2500" kern="1200" smtClean="0"/>
                <a:t>R</a:t>
              </a:r>
              <a:endParaRPr lang="en-US" sz="2500" kern="1200" dirty="0"/>
            </a:p>
          </p:txBody>
        </p:sp>
      </p:grpSp>
      <p:sp>
        <p:nvSpPr>
          <p:cNvPr id="17" name="Rectangle 16"/>
          <p:cNvSpPr/>
          <p:nvPr/>
        </p:nvSpPr>
        <p:spPr>
          <a:xfrm>
            <a:off x="1968914" y="1385173"/>
            <a:ext cx="4327887" cy="437388"/>
          </a:xfrm>
          <a:prstGeom prst="rect">
            <a:avLst/>
          </a:prstGeom>
          <a:solidFill>
            <a:schemeClr val="bg1"/>
          </a:solidFill>
          <a:ln w="31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sz="1400" b="1" dirty="0">
                <a:solidFill>
                  <a:schemeClr val="tx1">
                    <a:lumMod val="75000"/>
                  </a:schemeClr>
                </a:solidFill>
              </a:rPr>
              <a:t>Maturity</a:t>
            </a:r>
            <a:r>
              <a:rPr lang="en-US" sz="1400" dirty="0">
                <a:solidFill>
                  <a:schemeClr val="tx1">
                    <a:lumMod val="75000"/>
                  </a:schemeClr>
                </a:solidFill>
              </a:rPr>
              <a:t> – maintain over time, preserve operations</a:t>
            </a:r>
            <a:endParaRPr lang="en-US" sz="1400" dirty="0" smtClean="0">
              <a:solidFill>
                <a:schemeClr val="tx1">
                  <a:lumMod val="75000"/>
                </a:schemeClr>
              </a:solidFill>
            </a:endParaRPr>
          </a:p>
        </p:txBody>
      </p:sp>
      <p:sp>
        <p:nvSpPr>
          <p:cNvPr id="18" name="Rectangle 17"/>
          <p:cNvSpPr/>
          <p:nvPr/>
        </p:nvSpPr>
        <p:spPr>
          <a:xfrm>
            <a:off x="1968914" y="1990834"/>
            <a:ext cx="4327887" cy="437388"/>
          </a:xfrm>
          <a:prstGeom prst="rect">
            <a:avLst/>
          </a:prstGeom>
          <a:solidFill>
            <a:schemeClr val="bg1"/>
          </a:solidFill>
          <a:ln w="31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sz="1400" b="1" dirty="0">
                <a:solidFill>
                  <a:schemeClr val="tx1">
                    <a:lumMod val="75000"/>
                  </a:schemeClr>
                </a:solidFill>
              </a:rPr>
              <a:t>Business Requirements </a:t>
            </a:r>
            <a:r>
              <a:rPr lang="en-US" sz="1400" dirty="0">
                <a:solidFill>
                  <a:schemeClr val="tx1">
                    <a:lumMod val="75000"/>
                  </a:schemeClr>
                </a:solidFill>
              </a:rPr>
              <a:t>– prevent compromise, data loss, downtime</a:t>
            </a:r>
            <a:endParaRPr lang="en-US" sz="1400" dirty="0" smtClean="0">
              <a:solidFill>
                <a:schemeClr val="tx1">
                  <a:lumMod val="75000"/>
                </a:schemeClr>
              </a:solidFill>
            </a:endParaRPr>
          </a:p>
        </p:txBody>
      </p:sp>
      <p:sp>
        <p:nvSpPr>
          <p:cNvPr id="19" name="Rectangle 18"/>
          <p:cNvSpPr/>
          <p:nvPr/>
        </p:nvSpPr>
        <p:spPr>
          <a:xfrm>
            <a:off x="1968914" y="2584379"/>
            <a:ext cx="4327887" cy="437388"/>
          </a:xfrm>
          <a:prstGeom prst="rect">
            <a:avLst/>
          </a:prstGeom>
          <a:solidFill>
            <a:schemeClr val="bg1"/>
          </a:solidFill>
          <a:ln w="3175">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sz="1400" b="1" dirty="0">
                <a:solidFill>
                  <a:schemeClr val="tx1">
                    <a:lumMod val="75000"/>
                  </a:schemeClr>
                </a:solidFill>
              </a:rPr>
              <a:t>Minimum </a:t>
            </a:r>
            <a:r>
              <a:rPr lang="en-US" sz="1400" b="1" dirty="0" smtClean="0">
                <a:solidFill>
                  <a:schemeClr val="tx1">
                    <a:lumMod val="75000"/>
                  </a:schemeClr>
                </a:solidFill>
              </a:rPr>
              <a:t>Requirements</a:t>
            </a:r>
            <a:r>
              <a:rPr lang="en-US" sz="1400" dirty="0" smtClean="0">
                <a:solidFill>
                  <a:schemeClr val="tx1">
                    <a:lumMod val="75000"/>
                  </a:schemeClr>
                </a:solidFill>
              </a:rPr>
              <a:t> – </a:t>
            </a:r>
            <a:r>
              <a:rPr lang="en-US" sz="1400" dirty="0">
                <a:solidFill>
                  <a:schemeClr val="tx1">
                    <a:lumMod val="75000"/>
                  </a:schemeClr>
                </a:solidFill>
              </a:rPr>
              <a:t>prevent fines</a:t>
            </a:r>
            <a:endParaRPr lang="en-US" sz="1400" dirty="0" smtClean="0">
              <a:solidFill>
                <a:schemeClr val="tx1">
                  <a:lumMod val="75000"/>
                </a:schemeClr>
              </a:solidFill>
            </a:endParaRPr>
          </a:p>
        </p:txBody>
      </p:sp>
      <p:sp>
        <p:nvSpPr>
          <p:cNvPr id="20" name="Rectangle 19"/>
          <p:cNvSpPr/>
          <p:nvPr/>
        </p:nvSpPr>
        <p:spPr>
          <a:xfrm>
            <a:off x="6399808" y="1371600"/>
            <a:ext cx="1965122" cy="437388"/>
          </a:xfrm>
          <a:prstGeom prst="rect">
            <a:avLst/>
          </a:prstGeom>
          <a:ln>
            <a:noFill/>
          </a:ln>
          <a:effectLst/>
          <a:sp3d prstMaterial="softEdge">
            <a:bevelT w="127000" prst="artDeco"/>
          </a:sp3d>
        </p:spPr>
        <p:style>
          <a:lnRef idx="1">
            <a:scrgbClr r="0" g="0" b="0"/>
          </a:lnRef>
          <a:fillRef idx="3">
            <a:schemeClr val="accent2">
              <a:hueOff val="0"/>
              <a:satOff val="0"/>
              <a:lumOff val="0"/>
              <a:alphaOff val="0"/>
            </a:schemeClr>
          </a:fillRef>
          <a:effectRef idx="2">
            <a:scrgbClr r="0" g="0" b="0"/>
          </a:effectRef>
          <a:fontRef idx="minor">
            <a:schemeClr val="lt1"/>
          </a:fontRef>
        </p:style>
        <p:txBody>
          <a:bodyPr rtlCol="0" anchor="ctr"/>
          <a:lstStyle/>
          <a:p>
            <a:r>
              <a:rPr lang="en-US" sz="1400" b="1" dirty="0">
                <a:solidFill>
                  <a:schemeClr val="bg1"/>
                </a:solidFill>
              </a:rPr>
              <a:t>Stakeholder-Driven</a:t>
            </a:r>
            <a:endParaRPr lang="en-US" sz="1400" dirty="0" smtClean="0">
              <a:solidFill>
                <a:schemeClr val="bg1"/>
              </a:solidFill>
            </a:endParaRPr>
          </a:p>
        </p:txBody>
      </p:sp>
      <p:sp>
        <p:nvSpPr>
          <p:cNvPr id="21" name="Rectangle 20"/>
          <p:cNvSpPr/>
          <p:nvPr/>
        </p:nvSpPr>
        <p:spPr>
          <a:xfrm>
            <a:off x="6399808" y="1977261"/>
            <a:ext cx="1965122" cy="437388"/>
          </a:xfrm>
          <a:prstGeom prst="rect">
            <a:avLst/>
          </a:prstGeom>
          <a:solidFill>
            <a:schemeClr val="tx2">
              <a:lumMod val="60000"/>
              <a:lumOff val="40000"/>
            </a:schemeClr>
          </a:solidFill>
          <a:ln>
            <a:noFill/>
          </a:ln>
          <a:effectLst/>
          <a:sp3d prstMaterial="softEdge">
            <a:bevelT w="127000" prst="artDeco"/>
          </a:sp3d>
        </p:spPr>
        <p:style>
          <a:lnRef idx="1">
            <a:scrgbClr r="0" g="0" b="0"/>
          </a:lnRef>
          <a:fillRef idx="3">
            <a:scrgbClr r="0" g="0" b="0"/>
          </a:fillRef>
          <a:effectRef idx="2">
            <a:scrgbClr r="0" g="0" b="0"/>
          </a:effectRef>
          <a:fontRef idx="minor">
            <a:schemeClr val="lt1"/>
          </a:fontRef>
        </p:style>
        <p:txBody>
          <a:bodyPr rtlCol="0" anchor="ctr"/>
          <a:lstStyle/>
          <a:p>
            <a:r>
              <a:rPr lang="en-US" sz="1400" b="1" dirty="0">
                <a:solidFill>
                  <a:schemeClr val="bg1"/>
                </a:solidFill>
              </a:rPr>
              <a:t>Business-Driven</a:t>
            </a:r>
            <a:endParaRPr lang="en-US" sz="1400" dirty="0" smtClean="0">
              <a:solidFill>
                <a:schemeClr val="bg1"/>
              </a:solidFill>
            </a:endParaRPr>
          </a:p>
        </p:txBody>
      </p:sp>
      <p:sp>
        <p:nvSpPr>
          <p:cNvPr id="22" name="Rectangle 21"/>
          <p:cNvSpPr/>
          <p:nvPr/>
        </p:nvSpPr>
        <p:spPr>
          <a:xfrm>
            <a:off x="6399808" y="2570806"/>
            <a:ext cx="1965122" cy="437388"/>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400" b="1" dirty="0">
                <a:solidFill>
                  <a:schemeClr val="bg1"/>
                </a:solidFill>
              </a:rPr>
              <a:t>Data-Driven</a:t>
            </a:r>
            <a:endParaRPr lang="en-US" sz="1400" dirty="0" smtClean="0">
              <a:solidFill>
                <a:schemeClr val="bg1"/>
              </a:solidFill>
            </a:endParaRPr>
          </a:p>
        </p:txBody>
      </p:sp>
      <p:grpSp>
        <p:nvGrpSpPr>
          <p:cNvPr id="23" name="Group 22"/>
          <p:cNvGrpSpPr/>
          <p:nvPr/>
        </p:nvGrpSpPr>
        <p:grpSpPr>
          <a:xfrm>
            <a:off x="1202129" y="2513133"/>
            <a:ext cx="663778" cy="572292"/>
            <a:chOff x="567400" y="700532"/>
            <a:chExt cx="663778" cy="572292"/>
          </a:xfrm>
          <a:scene3d>
            <a:camera prst="orthographicFront">
              <a:rot lat="0" lon="0" rev="0"/>
            </a:camera>
            <a:lightRig rig="glow" dir="t">
              <a:rot lat="0" lon="0" rev="14100000"/>
            </a:lightRig>
          </a:scene3d>
        </p:grpSpPr>
        <p:sp>
          <p:nvSpPr>
            <p:cNvPr id="24" name="Hexagon 23"/>
            <p:cNvSpPr/>
            <p:nvPr/>
          </p:nvSpPr>
          <p:spPr>
            <a:xfrm>
              <a:off x="567400" y="700532"/>
              <a:ext cx="663778" cy="572292"/>
            </a:xfrm>
            <a:prstGeom prst="hexagon">
              <a:avLst>
                <a:gd name="adj" fmla="val 25000"/>
                <a:gd name="vf" fmla="val 115470"/>
              </a:avLst>
            </a:prstGeom>
            <a:ln>
              <a:noFill/>
            </a:ln>
            <a:effectLst>
              <a:reflection blurRad="6350" stA="52000" endA="300" endPos="35000" dir="5400000" sy="-100000" algn="bl" rotWithShape="0"/>
            </a:effectLst>
            <a:sp3d prstMaterial="softEdge">
              <a:bevelT w="127000" prst="artDeco"/>
            </a:sp3d>
          </p:spPr>
          <p:style>
            <a:lnRef idx="1">
              <a:scrgbClr r="0" g="0" b="0"/>
            </a:lnRef>
            <a:fillRef idx="3">
              <a:schemeClr val="accent2">
                <a:hueOff val="4681519"/>
                <a:satOff val="-5839"/>
                <a:lumOff val="1373"/>
                <a:alphaOff val="0"/>
              </a:schemeClr>
            </a:fillRef>
            <a:effectRef idx="2">
              <a:scrgbClr r="0" g="0" b="0"/>
            </a:effectRef>
            <a:fontRef idx="minor">
              <a:schemeClr val="lt1"/>
            </a:fontRef>
          </p:style>
        </p:sp>
        <p:sp>
          <p:nvSpPr>
            <p:cNvPr id="25" name="Hexagon 4"/>
            <p:cNvSpPr/>
            <p:nvPr/>
          </p:nvSpPr>
          <p:spPr>
            <a:xfrm>
              <a:off x="670406" y="789341"/>
              <a:ext cx="457766" cy="3946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29210" rIns="0" bIns="29210" numCol="1" spcCol="1270" anchor="ctr" anchorCtr="0">
              <a:noAutofit/>
            </a:bodyPr>
            <a:lstStyle/>
            <a:p>
              <a:pPr lvl="0" algn="ctr" defTabSz="1022350">
                <a:lnSpc>
                  <a:spcPct val="90000"/>
                </a:lnSpc>
                <a:spcBef>
                  <a:spcPct val="0"/>
                </a:spcBef>
                <a:spcAft>
                  <a:spcPct val="35000"/>
                </a:spcAft>
              </a:pPr>
              <a:r>
                <a:rPr lang="en-US" sz="2300" kern="1200" dirty="0" smtClean="0"/>
                <a:t>C</a:t>
              </a:r>
              <a:endParaRPr lang="en-US" sz="2300" kern="1200" dirty="0"/>
            </a:p>
          </p:txBody>
        </p:sp>
      </p:grpSp>
      <p:sp>
        <p:nvSpPr>
          <p:cNvPr id="50" name="Rectangle 49"/>
          <p:cNvSpPr/>
          <p:nvPr/>
        </p:nvSpPr>
        <p:spPr>
          <a:xfrm>
            <a:off x="1402081" y="3352800"/>
            <a:ext cx="7619999" cy="437388"/>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Protect data, business, risk, Confidentiality, Integrity, Availability (CIA)</a:t>
            </a:r>
          </a:p>
        </p:txBody>
      </p:sp>
      <p:sp>
        <p:nvSpPr>
          <p:cNvPr id="51" name="Rectangle 50"/>
          <p:cNvSpPr/>
          <p:nvPr/>
        </p:nvSpPr>
        <p:spPr>
          <a:xfrm>
            <a:off x="1402081" y="4375077"/>
            <a:ext cx="3936457" cy="437388"/>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US FISMA</a:t>
            </a:r>
          </a:p>
        </p:txBody>
      </p:sp>
      <p:sp>
        <p:nvSpPr>
          <p:cNvPr id="52" name="Rectangle 51"/>
          <p:cNvSpPr/>
          <p:nvPr/>
        </p:nvSpPr>
        <p:spPr>
          <a:xfrm>
            <a:off x="1402080" y="4891713"/>
            <a:ext cx="3916412" cy="437388"/>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NIST</a:t>
            </a:r>
          </a:p>
        </p:txBody>
      </p:sp>
      <p:sp>
        <p:nvSpPr>
          <p:cNvPr id="53" name="Rectangle 52"/>
          <p:cNvSpPr/>
          <p:nvPr/>
        </p:nvSpPr>
        <p:spPr>
          <a:xfrm>
            <a:off x="1402081" y="5410200"/>
            <a:ext cx="1054360" cy="437388"/>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FedRAMP</a:t>
            </a:r>
          </a:p>
        </p:txBody>
      </p:sp>
      <p:sp>
        <p:nvSpPr>
          <p:cNvPr id="54" name="Rectangle 53"/>
          <p:cNvSpPr/>
          <p:nvPr/>
        </p:nvSpPr>
        <p:spPr>
          <a:xfrm>
            <a:off x="2544284" y="5410200"/>
            <a:ext cx="785759" cy="437388"/>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HIPAA</a:t>
            </a:r>
          </a:p>
        </p:txBody>
      </p:sp>
      <p:sp>
        <p:nvSpPr>
          <p:cNvPr id="55" name="Rectangle 54"/>
          <p:cNvSpPr/>
          <p:nvPr/>
        </p:nvSpPr>
        <p:spPr>
          <a:xfrm>
            <a:off x="3414231" y="5410200"/>
            <a:ext cx="785759" cy="437388"/>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CJIS</a:t>
            </a:r>
          </a:p>
        </p:txBody>
      </p:sp>
      <p:sp>
        <p:nvSpPr>
          <p:cNvPr id="56" name="Rectangle 55"/>
          <p:cNvSpPr/>
          <p:nvPr/>
        </p:nvSpPr>
        <p:spPr>
          <a:xfrm>
            <a:off x="4284178" y="5410200"/>
            <a:ext cx="1054360" cy="437388"/>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IRS 1075</a:t>
            </a:r>
          </a:p>
        </p:txBody>
      </p:sp>
      <p:sp>
        <p:nvSpPr>
          <p:cNvPr id="57" name="Rectangle 56"/>
          <p:cNvSpPr/>
          <p:nvPr/>
        </p:nvSpPr>
        <p:spPr>
          <a:xfrm>
            <a:off x="1402081" y="3863866"/>
            <a:ext cx="3936457" cy="437388"/>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REGULATION</a:t>
            </a:r>
          </a:p>
        </p:txBody>
      </p:sp>
      <p:sp>
        <p:nvSpPr>
          <p:cNvPr id="58" name="Rectangle 57"/>
          <p:cNvSpPr/>
          <p:nvPr/>
        </p:nvSpPr>
        <p:spPr>
          <a:xfrm>
            <a:off x="5464821" y="3863866"/>
            <a:ext cx="1804660" cy="437388"/>
          </a:xfrm>
          <a:prstGeom prst="rect">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STANDARD</a:t>
            </a:r>
          </a:p>
        </p:txBody>
      </p:sp>
      <p:sp>
        <p:nvSpPr>
          <p:cNvPr id="59" name="Rectangle 58"/>
          <p:cNvSpPr/>
          <p:nvPr/>
        </p:nvSpPr>
        <p:spPr>
          <a:xfrm>
            <a:off x="5476847" y="4891713"/>
            <a:ext cx="953441" cy="437388"/>
          </a:xfrm>
          <a:prstGeom prst="rect">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PCI-SSC</a:t>
            </a:r>
          </a:p>
        </p:txBody>
      </p:sp>
      <p:sp>
        <p:nvSpPr>
          <p:cNvPr id="60" name="Rectangle 59"/>
          <p:cNvSpPr/>
          <p:nvPr/>
        </p:nvSpPr>
        <p:spPr>
          <a:xfrm>
            <a:off x="5476847" y="5410200"/>
            <a:ext cx="953441" cy="437388"/>
          </a:xfrm>
          <a:prstGeom prst="rect">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PCI-DSS</a:t>
            </a:r>
          </a:p>
        </p:txBody>
      </p:sp>
      <p:sp>
        <p:nvSpPr>
          <p:cNvPr id="61" name="Rectangle 60"/>
          <p:cNvSpPr/>
          <p:nvPr/>
        </p:nvSpPr>
        <p:spPr>
          <a:xfrm>
            <a:off x="7419107" y="3863866"/>
            <a:ext cx="1602973" cy="437388"/>
          </a:xfrm>
          <a:prstGeom prst="rect">
            <a:avLst/>
          </a:prstGeom>
          <a:gradFill rotWithShape="1">
            <a:gsLst>
              <a:gs pos="0">
                <a:srgbClr val="006990">
                  <a:shade val="51000"/>
                  <a:satMod val="130000"/>
                </a:srgbClr>
              </a:gs>
              <a:gs pos="80000">
                <a:srgbClr val="006990">
                  <a:shade val="93000"/>
                  <a:satMod val="130000"/>
                </a:srgbClr>
              </a:gs>
              <a:gs pos="100000">
                <a:srgbClr val="006990">
                  <a:shade val="94000"/>
                  <a:satMod val="135000"/>
                </a:srgbClr>
              </a:gs>
            </a:gsLst>
            <a:lin ang="16200000" scaled="0"/>
          </a:gradFill>
          <a:ln w="9525" cap="flat" cmpd="sng" algn="ctr">
            <a:solidFill>
              <a:srgbClr val="00699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BEST PRACTICE</a:t>
            </a:r>
          </a:p>
        </p:txBody>
      </p:sp>
      <p:sp>
        <p:nvSpPr>
          <p:cNvPr id="62" name="Rectangle 61"/>
          <p:cNvSpPr/>
          <p:nvPr/>
        </p:nvSpPr>
        <p:spPr>
          <a:xfrm>
            <a:off x="6557886" y="4891713"/>
            <a:ext cx="711594" cy="437388"/>
          </a:xfrm>
          <a:prstGeom prst="rect">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ISO</a:t>
            </a:r>
          </a:p>
        </p:txBody>
      </p:sp>
      <p:sp>
        <p:nvSpPr>
          <p:cNvPr id="63" name="Rectangle 62"/>
          <p:cNvSpPr/>
          <p:nvPr/>
        </p:nvSpPr>
        <p:spPr>
          <a:xfrm>
            <a:off x="7419107" y="4891713"/>
            <a:ext cx="688573" cy="437388"/>
          </a:xfrm>
          <a:prstGeom prst="rect">
            <a:avLst/>
          </a:prstGeom>
          <a:gradFill rotWithShape="1">
            <a:gsLst>
              <a:gs pos="0">
                <a:srgbClr val="006990">
                  <a:shade val="51000"/>
                  <a:satMod val="130000"/>
                </a:srgbClr>
              </a:gs>
              <a:gs pos="80000">
                <a:srgbClr val="006990">
                  <a:shade val="93000"/>
                  <a:satMod val="130000"/>
                </a:srgbClr>
              </a:gs>
              <a:gs pos="100000">
                <a:srgbClr val="006990">
                  <a:shade val="94000"/>
                  <a:satMod val="135000"/>
                </a:srgbClr>
              </a:gs>
            </a:gsLst>
            <a:lin ang="16200000" scaled="0"/>
          </a:gradFill>
          <a:ln w="9525" cap="flat" cmpd="sng" algn="ctr">
            <a:solidFill>
              <a:srgbClr val="00699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CSA</a:t>
            </a:r>
          </a:p>
        </p:txBody>
      </p:sp>
      <p:sp>
        <p:nvSpPr>
          <p:cNvPr id="64" name="Rectangle 63"/>
          <p:cNvSpPr/>
          <p:nvPr/>
        </p:nvSpPr>
        <p:spPr>
          <a:xfrm>
            <a:off x="8260080" y="4895049"/>
            <a:ext cx="762001" cy="437388"/>
          </a:xfrm>
          <a:prstGeom prst="rect">
            <a:avLst/>
          </a:prstGeom>
          <a:gradFill rotWithShape="1">
            <a:gsLst>
              <a:gs pos="0">
                <a:srgbClr val="006990">
                  <a:shade val="51000"/>
                  <a:satMod val="130000"/>
                </a:srgbClr>
              </a:gs>
              <a:gs pos="80000">
                <a:srgbClr val="006990">
                  <a:shade val="93000"/>
                  <a:satMod val="130000"/>
                </a:srgbClr>
              </a:gs>
              <a:gs pos="100000">
                <a:srgbClr val="006990">
                  <a:shade val="94000"/>
                  <a:satMod val="135000"/>
                </a:srgbClr>
              </a:gs>
            </a:gsLst>
            <a:lin ang="16200000" scaled="0"/>
          </a:gradFill>
          <a:ln w="9525" cap="flat" cmpd="sng" algn="ctr">
            <a:solidFill>
              <a:srgbClr val="00699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ISACA</a:t>
            </a:r>
          </a:p>
        </p:txBody>
      </p:sp>
      <p:sp>
        <p:nvSpPr>
          <p:cNvPr id="65" name="Pentagon 64"/>
          <p:cNvSpPr/>
          <p:nvPr/>
        </p:nvSpPr>
        <p:spPr>
          <a:xfrm>
            <a:off x="106680" y="3863866"/>
            <a:ext cx="1219200" cy="437388"/>
          </a:xfrm>
          <a:prstGeom prst="homePlate">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What</a:t>
            </a:r>
          </a:p>
        </p:txBody>
      </p:sp>
      <p:sp>
        <p:nvSpPr>
          <p:cNvPr id="66" name="Pentagon 65"/>
          <p:cNvSpPr/>
          <p:nvPr/>
        </p:nvSpPr>
        <p:spPr>
          <a:xfrm>
            <a:off x="106680" y="3352800"/>
            <a:ext cx="1219200" cy="437388"/>
          </a:xfrm>
          <a:prstGeom prst="homePlate">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Common Objective</a:t>
            </a:r>
          </a:p>
        </p:txBody>
      </p:sp>
      <p:sp>
        <p:nvSpPr>
          <p:cNvPr id="67" name="Pentagon 66"/>
          <p:cNvSpPr/>
          <p:nvPr/>
        </p:nvSpPr>
        <p:spPr>
          <a:xfrm>
            <a:off x="106680" y="4891713"/>
            <a:ext cx="1219200" cy="437388"/>
          </a:xfrm>
          <a:prstGeom prst="homePlate">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Who</a:t>
            </a:r>
          </a:p>
        </p:txBody>
      </p:sp>
      <p:sp>
        <p:nvSpPr>
          <p:cNvPr id="68" name="Pentagon 67"/>
          <p:cNvSpPr/>
          <p:nvPr/>
        </p:nvSpPr>
        <p:spPr>
          <a:xfrm>
            <a:off x="106680" y="5410200"/>
            <a:ext cx="1219200" cy="437388"/>
          </a:xfrm>
          <a:prstGeom prst="homePlate">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noProof="0" dirty="0" smtClean="0">
                <a:solidFill>
                  <a:prstClr val="white"/>
                </a:solidFill>
                <a:latin typeface="Arial"/>
              </a:rPr>
              <a:t>Authority</a:t>
            </a:r>
            <a:endParaRPr kumimoji="0" lang="en-US" sz="1400" b="0" i="0" u="none" strike="noStrike" kern="0" cap="none" spc="0" normalizeH="0" baseline="0" noProof="0" dirty="0" smtClean="0">
              <a:ln>
                <a:noFill/>
              </a:ln>
              <a:solidFill>
                <a:prstClr val="white"/>
              </a:solidFill>
              <a:effectLst/>
              <a:uLnTx/>
              <a:uFillTx/>
              <a:latin typeface="Arial"/>
              <a:ea typeface="+mn-ea"/>
              <a:cs typeface="+mn-cs"/>
            </a:endParaRPr>
          </a:p>
        </p:txBody>
      </p:sp>
      <p:sp>
        <p:nvSpPr>
          <p:cNvPr id="69" name="Rectangle 68"/>
          <p:cNvSpPr/>
          <p:nvPr/>
        </p:nvSpPr>
        <p:spPr>
          <a:xfrm>
            <a:off x="5476847" y="4375077"/>
            <a:ext cx="3545234" cy="437388"/>
          </a:xfrm>
          <a:prstGeom prst="rect">
            <a:avLst/>
          </a:prstGeom>
          <a:gradFill flip="none" rotWithShape="1">
            <a:gsLst>
              <a:gs pos="54000">
                <a:srgbClr val="717074"/>
              </a:gs>
              <a:gs pos="51000">
                <a:srgbClr val="29761B"/>
              </a:gs>
              <a:gs pos="0">
                <a:srgbClr val="387C2C">
                  <a:shade val="51000"/>
                  <a:satMod val="130000"/>
                </a:srgbClr>
              </a:gs>
              <a:gs pos="56000">
                <a:srgbClr val="006990"/>
              </a:gs>
              <a:gs pos="100000">
                <a:srgbClr val="006990"/>
              </a:gs>
            </a:gsLst>
            <a:lin ang="0" scaled="1"/>
            <a:tileRect/>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MULTIPLE PARTIES</a:t>
            </a:r>
          </a:p>
        </p:txBody>
      </p:sp>
      <p:sp>
        <p:nvSpPr>
          <p:cNvPr id="70" name="Pentagon 69"/>
          <p:cNvSpPr/>
          <p:nvPr/>
        </p:nvSpPr>
        <p:spPr>
          <a:xfrm>
            <a:off x="106680" y="4375077"/>
            <a:ext cx="1219200" cy="437388"/>
          </a:xfrm>
          <a:prstGeom prst="homePlate">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Driven by</a:t>
            </a:r>
          </a:p>
        </p:txBody>
      </p:sp>
      <p:sp>
        <p:nvSpPr>
          <p:cNvPr id="71" name="Rectangle 70"/>
          <p:cNvSpPr/>
          <p:nvPr/>
        </p:nvSpPr>
        <p:spPr>
          <a:xfrm>
            <a:off x="6557886" y="5410200"/>
            <a:ext cx="711594" cy="437388"/>
          </a:xfrm>
          <a:prstGeom prst="rect">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27K</a:t>
            </a:r>
          </a:p>
        </p:txBody>
      </p:sp>
      <p:sp>
        <p:nvSpPr>
          <p:cNvPr id="72" name="Rectangle 71"/>
          <p:cNvSpPr/>
          <p:nvPr/>
        </p:nvSpPr>
        <p:spPr>
          <a:xfrm>
            <a:off x="7419107" y="5410200"/>
            <a:ext cx="688573" cy="437388"/>
          </a:xfrm>
          <a:prstGeom prst="rect">
            <a:avLst/>
          </a:prstGeom>
          <a:gradFill rotWithShape="1">
            <a:gsLst>
              <a:gs pos="0">
                <a:srgbClr val="006990">
                  <a:shade val="51000"/>
                  <a:satMod val="130000"/>
                </a:srgbClr>
              </a:gs>
              <a:gs pos="80000">
                <a:srgbClr val="006990">
                  <a:shade val="93000"/>
                  <a:satMod val="130000"/>
                </a:srgbClr>
              </a:gs>
              <a:gs pos="100000">
                <a:srgbClr val="006990">
                  <a:shade val="94000"/>
                  <a:satMod val="135000"/>
                </a:srgbClr>
              </a:gs>
            </a:gsLst>
            <a:lin ang="16200000" scaled="0"/>
          </a:gradFill>
          <a:ln w="9525" cap="flat" cmpd="sng" algn="ctr">
            <a:solidFill>
              <a:srgbClr val="00699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CAIQ</a:t>
            </a:r>
          </a:p>
        </p:txBody>
      </p:sp>
      <p:sp>
        <p:nvSpPr>
          <p:cNvPr id="73" name="Rectangle 72"/>
          <p:cNvSpPr/>
          <p:nvPr/>
        </p:nvSpPr>
        <p:spPr>
          <a:xfrm>
            <a:off x="8257307" y="5410200"/>
            <a:ext cx="764774" cy="437388"/>
          </a:xfrm>
          <a:prstGeom prst="rect">
            <a:avLst/>
          </a:prstGeom>
          <a:gradFill rotWithShape="1">
            <a:gsLst>
              <a:gs pos="0">
                <a:srgbClr val="006990">
                  <a:shade val="51000"/>
                  <a:satMod val="130000"/>
                </a:srgbClr>
              </a:gs>
              <a:gs pos="80000">
                <a:srgbClr val="006990">
                  <a:shade val="93000"/>
                  <a:satMod val="130000"/>
                </a:srgbClr>
              </a:gs>
              <a:gs pos="100000">
                <a:srgbClr val="006990">
                  <a:shade val="94000"/>
                  <a:satMod val="135000"/>
                </a:srgbClr>
              </a:gs>
            </a:gsLst>
            <a:lin ang="16200000" scaled="0"/>
          </a:gradFill>
          <a:ln w="9525" cap="flat" cmpd="sng" algn="ctr">
            <a:solidFill>
              <a:srgbClr val="00699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CoBIT</a:t>
            </a:r>
          </a:p>
        </p:txBody>
      </p:sp>
      <p:sp>
        <p:nvSpPr>
          <p:cNvPr id="74" name="Rectangle 73"/>
          <p:cNvSpPr/>
          <p:nvPr/>
        </p:nvSpPr>
        <p:spPr>
          <a:xfrm>
            <a:off x="1402082" y="5925351"/>
            <a:ext cx="7619999" cy="437388"/>
          </a:xfrm>
          <a:prstGeom prst="rect">
            <a:avLst/>
          </a:prstGeom>
          <a:gradFill rotWithShape="1">
            <a:gsLst>
              <a:gs pos="0">
                <a:srgbClr val="0095D3">
                  <a:shade val="51000"/>
                  <a:satMod val="130000"/>
                </a:srgbClr>
              </a:gs>
              <a:gs pos="80000">
                <a:srgbClr val="0095D3">
                  <a:shade val="93000"/>
                  <a:satMod val="130000"/>
                </a:srgbClr>
              </a:gs>
              <a:gs pos="100000">
                <a:srgbClr val="0095D3">
                  <a:shade val="94000"/>
                  <a:satMod val="135000"/>
                </a:srgbClr>
              </a:gs>
            </a:gsLst>
            <a:lin ang="16200000" scaled="0"/>
          </a:gradFill>
          <a:ln w="9525" cap="flat" cmpd="sng" algn="ctr">
            <a:solidFill>
              <a:srgbClr val="0095D3">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Properly Implemented</a:t>
            </a:r>
            <a:r>
              <a:rPr kumimoji="0" lang="en-US" sz="1400" b="0" i="0" u="none" strike="noStrike" kern="0" cap="none" spc="0" normalizeH="0" noProof="0" dirty="0" smtClean="0">
                <a:ln>
                  <a:noFill/>
                </a:ln>
                <a:solidFill>
                  <a:prstClr val="white"/>
                </a:solidFill>
                <a:effectLst/>
                <a:uLnTx/>
                <a:uFillTx/>
                <a:latin typeface="Arial"/>
                <a:ea typeface="+mn-ea"/>
                <a:cs typeface="+mn-cs"/>
              </a:rPr>
              <a:t> </a:t>
            </a:r>
            <a:r>
              <a:rPr kumimoji="0" lang="en-US" sz="1400" b="0" i="0" u="none" strike="noStrike" kern="0" cap="none" spc="0" normalizeH="0" baseline="0" noProof="0" dirty="0" smtClean="0">
                <a:ln>
                  <a:noFill/>
                </a:ln>
                <a:solidFill>
                  <a:prstClr val="white"/>
                </a:solidFill>
                <a:effectLst/>
                <a:uLnTx/>
                <a:uFillTx/>
                <a:latin typeface="Arial"/>
                <a:ea typeface="+mn-ea"/>
                <a:cs typeface="+mn-cs"/>
              </a:rPr>
              <a:t>Controls.</a:t>
            </a:r>
          </a:p>
        </p:txBody>
      </p:sp>
      <p:sp>
        <p:nvSpPr>
          <p:cNvPr id="75" name="Pentagon 74"/>
          <p:cNvSpPr/>
          <p:nvPr/>
        </p:nvSpPr>
        <p:spPr>
          <a:xfrm>
            <a:off x="106681" y="5925351"/>
            <a:ext cx="1219200" cy="437388"/>
          </a:xfrm>
          <a:prstGeom prst="homePlate">
            <a:avLst/>
          </a:prstGeom>
          <a:gradFill rotWithShape="1">
            <a:gsLst>
              <a:gs pos="0">
                <a:srgbClr val="387C2C">
                  <a:shade val="51000"/>
                  <a:satMod val="130000"/>
                </a:srgbClr>
              </a:gs>
              <a:gs pos="80000">
                <a:srgbClr val="387C2C">
                  <a:shade val="93000"/>
                  <a:satMod val="130000"/>
                </a:srgbClr>
              </a:gs>
              <a:gs pos="100000">
                <a:srgbClr val="387C2C">
                  <a:shade val="94000"/>
                  <a:satMod val="135000"/>
                </a:srgbClr>
              </a:gs>
            </a:gsLst>
            <a:lin ang="16200000" scaled="0"/>
          </a:gradFill>
          <a:ln w="9525" cap="flat" cmpd="sng" algn="ctr">
            <a:solidFill>
              <a:srgbClr val="387C2C">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Arial"/>
                <a:ea typeface="+mn-ea"/>
                <a:cs typeface="+mn-cs"/>
              </a:rPr>
              <a:t>How</a:t>
            </a:r>
          </a:p>
        </p:txBody>
      </p:sp>
    </p:spTree>
    <p:extLst>
      <p:ext uri="{BB962C8B-B14F-4D97-AF65-F5344CB8AC3E}">
        <p14:creationId xmlns:p14="http://schemas.microsoft.com/office/powerpoint/2010/main" val="5958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left)">
                                      <p:cBhvr>
                                        <p:cTn id="46" dur="500"/>
                                        <p:tgtEl>
                                          <p:spTgt spid="6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left)">
                                      <p:cBhvr>
                                        <p:cTn id="49" dur="500"/>
                                        <p:tgtEl>
                                          <p:spTgt spid="6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left)">
                                      <p:cBhvr>
                                        <p:cTn id="55" dur="500"/>
                                        <p:tgtEl>
                                          <p:spTgt spid="6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wipe(left)">
                                      <p:cBhvr>
                                        <p:cTn id="58" dur="500"/>
                                        <p:tgtEl>
                                          <p:spTgt spid="7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wipe(left)">
                                      <p:cBhvr>
                                        <p:cTn id="68" dur="500"/>
                                        <p:tgtEl>
                                          <p:spTgt spid="5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left)">
                                      <p:cBhvr>
                                        <p:cTn id="71" dur="500"/>
                                        <p:tgtEl>
                                          <p:spTgt spid="58"/>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wipe(left)">
                                      <p:cBhvr>
                                        <p:cTn id="74" dur="500"/>
                                        <p:tgtEl>
                                          <p:spTgt spid="6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up)">
                                      <p:cBhvr>
                                        <p:cTn id="79" dur="500"/>
                                        <p:tgtEl>
                                          <p:spTgt spid="5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wipe(up)">
                                      <p:cBhvr>
                                        <p:cTn id="84" dur="500"/>
                                        <p:tgtEl>
                                          <p:spTgt spid="5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grpId="0" nodeType="click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up)">
                                      <p:cBhvr>
                                        <p:cTn id="89" dur="500"/>
                                        <p:tgtEl>
                                          <p:spTgt spid="53"/>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wipe(up)">
                                      <p:cBhvr>
                                        <p:cTn id="92" dur="500"/>
                                        <p:tgtEl>
                                          <p:spTgt spid="54"/>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wipe(up)">
                                      <p:cBhvr>
                                        <p:cTn id="95" dur="500"/>
                                        <p:tgtEl>
                                          <p:spTgt spid="55"/>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up)">
                                      <p:cBhvr>
                                        <p:cTn id="98" dur="500"/>
                                        <p:tgtEl>
                                          <p:spTgt spid="5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wipe(up)">
                                      <p:cBhvr>
                                        <p:cTn id="103" dur="500"/>
                                        <p:tgtEl>
                                          <p:spTgt spid="6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up)">
                                      <p:cBhvr>
                                        <p:cTn id="108" dur="500"/>
                                        <p:tgtEl>
                                          <p:spTgt spid="59"/>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up)">
                                      <p:cBhvr>
                                        <p:cTn id="111" dur="500"/>
                                        <p:tgtEl>
                                          <p:spTgt spid="6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wipe(up)">
                                      <p:cBhvr>
                                        <p:cTn id="116" dur="500"/>
                                        <p:tgtEl>
                                          <p:spTgt spid="62"/>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wipe(up)">
                                      <p:cBhvr>
                                        <p:cTn id="119" dur="500"/>
                                        <p:tgtEl>
                                          <p:spTgt spid="7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63"/>
                                        </p:tgtEl>
                                        <p:attrNameLst>
                                          <p:attrName>style.visibility</p:attrName>
                                        </p:attrNameLst>
                                      </p:cBhvr>
                                      <p:to>
                                        <p:strVal val="visible"/>
                                      </p:to>
                                    </p:set>
                                    <p:animEffect transition="in" filter="wipe(up)">
                                      <p:cBhvr>
                                        <p:cTn id="124" dur="500"/>
                                        <p:tgtEl>
                                          <p:spTgt spid="63"/>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wipe(up)">
                                      <p:cBhvr>
                                        <p:cTn id="127" dur="500"/>
                                        <p:tgtEl>
                                          <p:spTgt spid="7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wipe(up)">
                                      <p:cBhvr>
                                        <p:cTn id="132" dur="500"/>
                                        <p:tgtEl>
                                          <p:spTgt spid="73"/>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wipe(up)">
                                      <p:cBhvr>
                                        <p:cTn id="135" dur="500"/>
                                        <p:tgtEl>
                                          <p:spTgt spid="64"/>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75"/>
                                        </p:tgtEl>
                                        <p:attrNameLst>
                                          <p:attrName>style.visibility</p:attrName>
                                        </p:attrNameLst>
                                      </p:cBhvr>
                                      <p:to>
                                        <p:strVal val="visible"/>
                                      </p:to>
                                    </p:set>
                                    <p:animEffect transition="in" filter="wipe(left)">
                                      <p:cBhvr>
                                        <p:cTn id="138" dur="500"/>
                                        <p:tgtEl>
                                          <p:spTgt spid="75"/>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left)">
                                      <p:cBhvr>
                                        <p:cTn id="14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19" grpId="0" animBg="1"/>
      <p:bldP spid="20" grpId="0" animBg="1"/>
      <p:bldP spid="21" grpId="0" animBg="1"/>
      <p:bldP spid="22"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p:txBody>
          <a:bodyPr>
            <a:normAutofit fontScale="77500" lnSpcReduction="20000"/>
          </a:bodyPr>
          <a:lstStyle/>
          <a:p>
            <a:r>
              <a:rPr lang="en-US" dirty="0" smtClean="0"/>
              <a:t>Sarbanes Oxley (PCAOB, SAS 94, AICPA, Sec 17, COSO ERM, A123)</a:t>
            </a:r>
          </a:p>
          <a:p>
            <a:r>
              <a:rPr lang="en-US" dirty="0" smtClean="0"/>
              <a:t>Banking and Finance (Basel II, Gramm Leach Bliley, GLBA, FFIEC)</a:t>
            </a:r>
          </a:p>
          <a:p>
            <a:r>
              <a:rPr lang="en-US" dirty="0" smtClean="0"/>
              <a:t>NASD NSYE (Sec 17)</a:t>
            </a:r>
          </a:p>
          <a:p>
            <a:r>
              <a:rPr lang="en-US" dirty="0" smtClean="0"/>
              <a:t>Healthcare and Life Science (HIPAA, NIST, CMS, FDA)</a:t>
            </a:r>
          </a:p>
          <a:p>
            <a:r>
              <a:rPr lang="en-US" dirty="0" smtClean="0"/>
              <a:t>Energy (FERC, NERC)</a:t>
            </a:r>
          </a:p>
          <a:p>
            <a:r>
              <a:rPr lang="en-US" dirty="0" smtClean="0"/>
              <a:t>Credit Card (PCI DSS, Visa CISP, Amex, MasterCard, BBB)</a:t>
            </a:r>
          </a:p>
          <a:p>
            <a:r>
              <a:rPr lang="en-US" dirty="0" smtClean="0"/>
              <a:t>Federal Security (E Sign, UETA, FISMA, FISCAM, FIPS, Clinger Cohen Act, GAO, DOD, CISWIG, OMB, NCUA, CTPAT, more)</a:t>
            </a:r>
          </a:p>
        </p:txBody>
      </p:sp>
      <p:sp>
        <p:nvSpPr>
          <p:cNvPr id="14" name="Content Placeholder 13"/>
          <p:cNvSpPr>
            <a:spLocks noGrp="1"/>
          </p:cNvSpPr>
          <p:nvPr>
            <p:ph sz="half" idx="2"/>
          </p:nvPr>
        </p:nvSpPr>
        <p:spPr/>
        <p:txBody>
          <a:bodyPr>
            <a:normAutofit fontScale="70000" lnSpcReduction="20000"/>
          </a:bodyPr>
          <a:lstStyle/>
          <a:p>
            <a:r>
              <a:rPr lang="en-US" dirty="0" smtClean="0"/>
              <a:t>IRS (Rev </a:t>
            </a:r>
            <a:r>
              <a:rPr lang="en-US" dirty="0" err="1" smtClean="0"/>
              <a:t>Proc</a:t>
            </a:r>
            <a:r>
              <a:rPr lang="en-US" dirty="0" smtClean="0"/>
              <a:t> 97 22, 98 25, 501c3)</a:t>
            </a:r>
          </a:p>
          <a:p>
            <a:r>
              <a:rPr lang="en-US" dirty="0" smtClean="0"/>
              <a:t>Records Management (ISO, DIRKS, Sedona, more)</a:t>
            </a:r>
          </a:p>
          <a:p>
            <a:r>
              <a:rPr lang="en-US" dirty="0" smtClean="0"/>
              <a:t>NIST (800 14, 18, 26, 30, 33, 34, 40, 41, 53, 60, 61, 64)</a:t>
            </a:r>
          </a:p>
          <a:p>
            <a:r>
              <a:rPr lang="en-US" dirty="0" smtClean="0"/>
              <a:t>General (</a:t>
            </a:r>
            <a:r>
              <a:rPr lang="en-US" dirty="0" err="1" smtClean="0"/>
              <a:t>Cobit</a:t>
            </a:r>
            <a:r>
              <a:rPr lang="en-US" dirty="0" smtClean="0"/>
              <a:t> 3 &amp; 4, NFPA, ISF, ISSA, CERT, IIA, more)</a:t>
            </a:r>
          </a:p>
          <a:p>
            <a:r>
              <a:rPr lang="en-US" dirty="0" smtClean="0"/>
              <a:t>US Federal Privacy (Cable, Telemarketing, SPAM, COPPA, Drivers, Family, Video Privacy, Spector Leahy, more)</a:t>
            </a:r>
          </a:p>
          <a:p>
            <a:r>
              <a:rPr lang="en-US" dirty="0" smtClean="0"/>
              <a:t>US State Laws (all states)</a:t>
            </a:r>
          </a:p>
          <a:p>
            <a:r>
              <a:rPr lang="en-US" dirty="0" smtClean="0"/>
              <a:t>System Configuration (CI Security for Solaris, HP UX, Red Hat, </a:t>
            </a:r>
            <a:r>
              <a:rPr lang="en-US" dirty="0" err="1" smtClean="0"/>
              <a:t>SuSE</a:t>
            </a:r>
            <a:r>
              <a:rPr lang="en-US" dirty="0" smtClean="0"/>
              <a:t>, AIX, NIST Novell, Apple OS X, Vista, DISA, more)</a:t>
            </a:r>
          </a:p>
          <a:p>
            <a:endParaRPr lang="en-US" dirty="0"/>
          </a:p>
        </p:txBody>
      </p:sp>
      <p:sp>
        <p:nvSpPr>
          <p:cNvPr id="2" name="Slide Number Placeholder 1"/>
          <p:cNvSpPr>
            <a:spLocks noGrp="1"/>
          </p:cNvSpPr>
          <p:nvPr>
            <p:ph type="sldNum" sz="quarter" idx="10"/>
          </p:nvPr>
        </p:nvSpPr>
        <p:spPr/>
        <p:txBody>
          <a:bodyPr/>
          <a:lstStyle/>
          <a:p>
            <a:fld id="{656CA015-B7CC-44CE-B040-D42C7E76F33C}" type="slidenum">
              <a:rPr lang="en-US" smtClean="0"/>
              <a:pPr/>
              <a:t>43</a:t>
            </a:fld>
            <a:endParaRPr lang="en-US" dirty="0"/>
          </a:p>
        </p:txBody>
      </p:sp>
      <p:sp>
        <p:nvSpPr>
          <p:cNvPr id="3" name="Title 2"/>
          <p:cNvSpPr>
            <a:spLocks noGrp="1"/>
          </p:cNvSpPr>
          <p:nvPr>
            <p:ph type="title"/>
          </p:nvPr>
        </p:nvSpPr>
        <p:spPr/>
        <p:txBody>
          <a:bodyPr/>
          <a:lstStyle/>
          <a:p>
            <a:r>
              <a:rPr lang="en-US" dirty="0" smtClean="0"/>
              <a:t>Hundreds of Authority Sources</a:t>
            </a:r>
            <a:endParaRPr lang="en-US" dirty="0"/>
          </a:p>
        </p:txBody>
      </p:sp>
    </p:spTree>
    <p:extLst>
      <p:ext uri="{BB962C8B-B14F-4D97-AF65-F5344CB8AC3E}">
        <p14:creationId xmlns:p14="http://schemas.microsoft.com/office/powerpoint/2010/main" val="30113813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 Quick Recap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8229600" y="6559550"/>
            <a:ext cx="762000" cy="263525"/>
          </a:xfrm>
          <a:prstGeom prst="rect">
            <a:avLst/>
          </a:prstGeom>
        </p:spPr>
        <p:txBody>
          <a:bodyPr/>
          <a:lstStyle/>
          <a:p>
            <a:pPr>
              <a:defRPr/>
            </a:pPr>
            <a:fld id="{40A27E43-DDC3-47A4-BC9A-5D95CFE59717}" type="slidenum">
              <a:rPr lang="en-US" smtClean="0"/>
              <a:pPr>
                <a:defRPr/>
              </a:pPr>
              <a:t>44</a:t>
            </a:fld>
            <a:endParaRPr lang="en-US"/>
          </a:p>
        </p:txBody>
      </p:sp>
    </p:spTree>
    <p:extLst>
      <p:ext uri="{BB962C8B-B14F-4D97-AF65-F5344CB8AC3E}">
        <p14:creationId xmlns:p14="http://schemas.microsoft.com/office/powerpoint/2010/main" val="30637463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0" name="Rectangle 20"/>
          <p:cNvSpPr>
            <a:spLocks noGrp="1" noChangeArrowheads="1"/>
          </p:cNvSpPr>
          <p:nvPr>
            <p:ph type="title"/>
          </p:nvPr>
        </p:nvSpPr>
        <p:spPr/>
        <p:txBody>
          <a:bodyPr/>
          <a:lstStyle/>
          <a:p>
            <a:r>
              <a:rPr lang="en-US" dirty="0" smtClean="0"/>
              <a:t>Information Security Controls</a:t>
            </a:r>
            <a:endParaRPr lang="en-US" dirty="0"/>
          </a:p>
        </p:txBody>
      </p:sp>
      <p:graphicFrame>
        <p:nvGraphicFramePr>
          <p:cNvPr id="81973" name="Group 53"/>
          <p:cNvGraphicFramePr>
            <a:graphicFrameLocks noGrp="1"/>
          </p:cNvGraphicFramePr>
          <p:nvPr>
            <p:ph type="tbl" idx="4294967295"/>
            <p:extLst/>
          </p:nvPr>
        </p:nvGraphicFramePr>
        <p:xfrm>
          <a:off x="228600" y="1600201"/>
          <a:ext cx="8686800" cy="4495799"/>
        </p:xfrm>
        <a:graphic>
          <a:graphicData uri="http://schemas.openxmlformats.org/drawingml/2006/table">
            <a:tbl>
              <a:tblPr>
                <a:tableStyleId>{6E25E649-3F16-4E02-A733-19D2CDBF48F0}</a:tableStyleId>
              </a:tblPr>
              <a:tblGrid>
                <a:gridCol w="2834640">
                  <a:extLst>
                    <a:ext uri="{9D8B030D-6E8A-4147-A177-3AD203B41FA5}">
                      <a16:colId xmlns:a16="http://schemas.microsoft.com/office/drawing/2014/main" val="20000"/>
                    </a:ext>
                  </a:extLst>
                </a:gridCol>
                <a:gridCol w="5852160">
                  <a:extLst>
                    <a:ext uri="{9D8B030D-6E8A-4147-A177-3AD203B41FA5}">
                      <a16:colId xmlns:a16="http://schemas.microsoft.com/office/drawing/2014/main" val="20001"/>
                    </a:ext>
                  </a:extLst>
                </a:gridCol>
              </a:tblGrid>
              <a:tr h="1672542">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2400" u="none" strike="noStrike" cap="none" normalizeH="0" baseline="0" dirty="0" smtClean="0">
                          <a:ln>
                            <a:noFill/>
                          </a:ln>
                          <a:effectLst/>
                        </a:rPr>
                        <a:t>Technical</a:t>
                      </a:r>
                      <a:endParaRPr kumimoji="0" lang="en-US" sz="2400" b="1" i="0" u="none" strike="noStrike" cap="none" normalizeH="0" baseline="0" dirty="0" smtClean="0">
                        <a:ln>
                          <a:noFill/>
                        </a:ln>
                        <a:solidFill>
                          <a:srgbClr val="000000"/>
                        </a:solidFill>
                        <a:effectLst/>
                        <a:latin typeface="Arial" charset="0"/>
                      </a:endParaRPr>
                    </a:p>
                  </a:txBody>
                  <a:tcPr horzOverflow="overflow">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800" u="none" strike="noStrike" cap="none" normalizeH="0" baseline="0" dirty="0" smtClean="0">
                          <a:ln>
                            <a:noFill/>
                          </a:ln>
                          <a:effectLst/>
                        </a:rPr>
                        <a:t>Access Control Systems, Two-Factor Authentication, Firewalls, Encryption Systems, Uninterruptible Power Supplies, Intrusion Detection Systems, Anti-Virus Software, Redundant Systems or System Components, Back-up Systems, Audit and Logging Systems, System Hardening</a:t>
                      </a:r>
                      <a:r>
                        <a:rPr kumimoji="0" lang="en-US" sz="2000" u="none" strike="noStrike" cap="none" normalizeH="0" baseline="0" dirty="0" smtClean="0">
                          <a:ln>
                            <a:noFill/>
                          </a:ln>
                          <a:effectLst/>
                        </a:rPr>
                        <a:t> </a:t>
                      </a:r>
                      <a:endParaRPr kumimoji="0" lang="en-US" sz="2000" b="0" i="0" u="none" strike="noStrike" cap="none" normalizeH="0" baseline="0" dirty="0" smtClean="0">
                        <a:ln>
                          <a:noFill/>
                        </a:ln>
                        <a:solidFill>
                          <a:srgbClr val="000000"/>
                        </a:solidFill>
                        <a:effectLst/>
                        <a:latin typeface="Arial" charset="0"/>
                      </a:endParaRPr>
                    </a:p>
                  </a:txBody>
                  <a:tcPr horzOverflow="overflow">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37086">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2400" u="none" strike="noStrike" cap="none" normalizeH="0" baseline="0" smtClean="0">
                          <a:ln>
                            <a:noFill/>
                          </a:ln>
                          <a:effectLst/>
                        </a:rPr>
                        <a:t>Physical</a:t>
                      </a:r>
                      <a:endParaRPr kumimoji="0" lang="en-US" sz="2400" b="1" i="0" u="none" strike="noStrike" cap="none" normalizeH="0" baseline="0" smtClean="0">
                        <a:ln>
                          <a:noFill/>
                        </a:ln>
                        <a:solidFill>
                          <a:srgbClr val="000000"/>
                        </a:solidFill>
                        <a:effectLst/>
                        <a:latin typeface="Arial" charset="0"/>
                      </a:endParaRPr>
                    </a:p>
                  </a:txBody>
                  <a:tcP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800" u="none" strike="noStrike" cap="none" normalizeH="0" baseline="0" dirty="0" smtClean="0">
                          <a:ln>
                            <a:noFill/>
                          </a:ln>
                          <a:effectLst/>
                        </a:rPr>
                        <a:t>Security Guard, Key-Card Physical Access Systems, Alarm Systems, Safes, Fire Suppression Systems, HVAC Systems, Fences, Lighting, Security Cameras</a:t>
                      </a:r>
                      <a:r>
                        <a:rPr kumimoji="0" lang="en-US" sz="2000" u="none" strike="noStrike" cap="none" normalizeH="0" baseline="0" dirty="0" smtClean="0">
                          <a:ln>
                            <a:noFill/>
                          </a:ln>
                          <a:effectLst/>
                        </a:rPr>
                        <a:t> </a:t>
                      </a:r>
                      <a:endParaRPr kumimoji="0" lang="en-US" sz="2000" b="0" i="0" u="none" strike="noStrike" cap="none" normalizeH="0" baseline="0" dirty="0" smtClean="0">
                        <a:ln>
                          <a:noFill/>
                        </a:ln>
                        <a:solidFill>
                          <a:srgbClr val="000000"/>
                        </a:solidFill>
                        <a:effectLst/>
                        <a:latin typeface="Arial" charset="0"/>
                      </a:endParaRPr>
                    </a:p>
                  </a:txBody>
                  <a:tcPr horzOverflow="overflow">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86171">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2400" u="none" strike="noStrike" kern="1200" cap="none" normalizeH="0" baseline="0" dirty="0" smtClean="0">
                          <a:ln>
                            <a:noFill/>
                          </a:ln>
                          <a:solidFill>
                            <a:schemeClr val="dk1"/>
                          </a:solidFill>
                          <a:effectLst/>
                          <a:latin typeface="+mn-lt"/>
                          <a:ea typeface="+mn-ea"/>
                          <a:cs typeface="+mn-cs"/>
                        </a:rPr>
                        <a:t>Administrative or ‘Process’</a:t>
                      </a: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0" lang="en-US" sz="1800" u="none" strike="noStrike" cap="none" normalizeH="0" baseline="0" dirty="0" smtClean="0">
                          <a:ln>
                            <a:noFill/>
                          </a:ln>
                          <a:effectLst/>
                        </a:rPr>
                        <a:t>Acceptable Use Policy, Business Continuity Plan, Password Policy, Incident Response Plan, System Baseline Configurations, Remote Access Policy, File Recovery Procedures, Information Classification, Information Security Training and Awareness, Audits and Assessments</a:t>
                      </a:r>
                      <a:r>
                        <a:rPr kumimoji="0" lang="en-US" sz="2000" u="none" strike="noStrike" cap="none" normalizeH="0" baseline="0" dirty="0" smtClean="0">
                          <a:ln>
                            <a:noFill/>
                          </a:ln>
                          <a:effectLst/>
                        </a:rPr>
                        <a:t> </a:t>
                      </a:r>
                      <a:endParaRPr kumimoji="0" lang="en-US" sz="2000" b="0" i="0" u="none" strike="noStrike" cap="none" normalizeH="0" baseline="0" dirty="0" smtClean="0">
                        <a:ln>
                          <a:noFill/>
                        </a:ln>
                        <a:solidFill>
                          <a:srgbClr val="000000"/>
                        </a:solidFill>
                        <a:effectLst/>
                        <a:latin typeface="Arial" charset="0"/>
                      </a:endParaRPr>
                    </a:p>
                  </a:txBody>
                  <a:tcP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07845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73"/>
                                        </p:tgtEl>
                                        <p:attrNameLst>
                                          <p:attrName>style.visibility</p:attrName>
                                        </p:attrNameLst>
                                      </p:cBhvr>
                                      <p:to>
                                        <p:strVal val="visible"/>
                                      </p:to>
                                    </p:set>
                                    <p:animEffect transition="in" filter="fade">
                                      <p:cBhvr>
                                        <p:cTn id="7" dur="1000"/>
                                        <p:tgtEl>
                                          <p:spTgt spid="81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8D7080A-7062-4706-947F-2DA4156DF612}" type="slidenum">
              <a:rPr lang="en-US" smtClean="0"/>
              <a:pPr>
                <a:defRPr/>
              </a:pPr>
              <a:t>46</a:t>
            </a:fld>
            <a:endParaRPr lang="en-US" dirty="0"/>
          </a:p>
        </p:txBody>
      </p:sp>
      <p:sp>
        <p:nvSpPr>
          <p:cNvPr id="3" name="Title 2"/>
          <p:cNvSpPr>
            <a:spLocks noGrp="1"/>
          </p:cNvSpPr>
          <p:nvPr>
            <p:ph type="title"/>
          </p:nvPr>
        </p:nvSpPr>
        <p:spPr/>
        <p:txBody>
          <a:bodyPr/>
          <a:lstStyle/>
          <a:p>
            <a:r>
              <a:rPr lang="en-US" dirty="0" smtClean="0"/>
              <a:t>Pulling these Concepts Together</a:t>
            </a:r>
            <a:endParaRPr lang="en-US" dirty="0"/>
          </a:p>
        </p:txBody>
      </p:sp>
      <p:sp>
        <p:nvSpPr>
          <p:cNvPr id="4" name="Content Placeholder 3"/>
          <p:cNvSpPr>
            <a:spLocks noGrp="1"/>
          </p:cNvSpPr>
          <p:nvPr>
            <p:ph idx="1"/>
          </p:nvPr>
        </p:nvSpPr>
        <p:spPr/>
        <p:txBody>
          <a:bodyPr>
            <a:normAutofit fontScale="92500" lnSpcReduction="20000"/>
          </a:bodyPr>
          <a:lstStyle/>
          <a:p>
            <a:r>
              <a:rPr lang="en-US" dirty="0"/>
              <a:t>Governance does NOT equal IT </a:t>
            </a:r>
            <a:r>
              <a:rPr lang="en-US" dirty="0" smtClean="0"/>
              <a:t>Controls</a:t>
            </a:r>
          </a:p>
          <a:p>
            <a:pPr lvl="1"/>
            <a:r>
              <a:rPr lang="en-US" dirty="0" smtClean="0"/>
              <a:t>IT Governance seeks to ensure IT is aligned with business objectives.</a:t>
            </a:r>
          </a:p>
          <a:p>
            <a:r>
              <a:rPr lang="en-US" dirty="0" smtClean="0"/>
              <a:t>Risk does </a:t>
            </a:r>
            <a:r>
              <a:rPr lang="en-US" dirty="0"/>
              <a:t>NOT equal IT </a:t>
            </a:r>
            <a:r>
              <a:rPr lang="en-US" dirty="0" smtClean="0"/>
              <a:t>Controls</a:t>
            </a:r>
          </a:p>
          <a:p>
            <a:pPr lvl="1"/>
            <a:r>
              <a:rPr lang="en-US" dirty="0" smtClean="0"/>
              <a:t>Risk management seeks to identify threats to the objectives of the business and then avoid, mitigate, or transfer risk.</a:t>
            </a:r>
            <a:endParaRPr lang="en-US" dirty="0"/>
          </a:p>
          <a:p>
            <a:r>
              <a:rPr lang="en-US" dirty="0" smtClean="0"/>
              <a:t>Compliance does </a:t>
            </a:r>
            <a:r>
              <a:rPr lang="en-US" dirty="0"/>
              <a:t>NOT equal IT </a:t>
            </a:r>
            <a:r>
              <a:rPr lang="en-US" dirty="0" smtClean="0"/>
              <a:t>Controls</a:t>
            </a:r>
          </a:p>
          <a:p>
            <a:pPr lvl="1"/>
            <a:r>
              <a:rPr lang="en-US" dirty="0" smtClean="0"/>
              <a:t>Compliance programs </a:t>
            </a:r>
            <a:r>
              <a:rPr lang="en-US" dirty="0" smtClean="0">
                <a:ea typeface="ＭＳ Ｐゴシック" pitchFamily="-64" charset="-128"/>
              </a:rPr>
              <a:t>ensure that </a:t>
            </a:r>
            <a:r>
              <a:rPr lang="en-US" dirty="0">
                <a:ea typeface="ＭＳ Ｐゴシック" pitchFamily="-64" charset="-128"/>
              </a:rPr>
              <a:t>the requirements of laws, regulations, industry codes and organizational standards are met. </a:t>
            </a:r>
            <a:r>
              <a:rPr lang="en-US" dirty="0" smtClean="0">
                <a:ea typeface="ＭＳ Ｐゴシック" pitchFamily="-64" charset="-128"/>
              </a:rPr>
              <a:t>(</a:t>
            </a:r>
            <a:r>
              <a:rPr lang="en-US" i="1" dirty="0" smtClean="0">
                <a:ea typeface="ＭＳ Ｐゴシック" pitchFamily="-64" charset="-128"/>
              </a:rPr>
              <a:t>alt</a:t>
            </a:r>
            <a:r>
              <a:rPr lang="en-US" dirty="0" smtClean="0">
                <a:ea typeface="ＭＳ Ｐゴシック" pitchFamily="-64" charset="-128"/>
              </a:rPr>
              <a:t>. </a:t>
            </a:r>
            <a:r>
              <a:rPr lang="en-US" dirty="0" smtClean="0"/>
              <a:t>seek to detect and prevent criminal misconduct)</a:t>
            </a:r>
          </a:p>
          <a:p>
            <a:pPr lvl="1"/>
            <a:endParaRPr lang="en-US" dirty="0"/>
          </a:p>
          <a:p>
            <a:r>
              <a:rPr lang="en-US" b="1" dirty="0" smtClean="0">
                <a:ln w="9525">
                  <a:solidFill>
                    <a:schemeClr val="bg1"/>
                  </a:solidFill>
                  <a:prstDash val="solid"/>
                </a:ln>
                <a:effectLst>
                  <a:outerShdw blurRad="12700" dist="38100" dir="2700000" algn="tl" rotWithShape="0">
                    <a:schemeClr val="bg1">
                      <a:lumMod val="50000"/>
                    </a:schemeClr>
                  </a:outerShdw>
                </a:effectLst>
              </a:rPr>
              <a:t>IT Controls are </a:t>
            </a:r>
            <a:r>
              <a:rPr lang="en-US" b="1" u="sng" dirty="0" smtClean="0">
                <a:ln w="9525">
                  <a:solidFill>
                    <a:schemeClr val="bg1"/>
                  </a:solidFill>
                  <a:prstDash val="solid"/>
                </a:ln>
                <a:effectLst>
                  <a:outerShdw blurRad="12700" dist="38100" dir="2700000" algn="tl" rotWithShape="0">
                    <a:schemeClr val="bg1">
                      <a:lumMod val="50000"/>
                    </a:schemeClr>
                  </a:outerShdw>
                </a:effectLst>
              </a:rPr>
              <a:t>necessary tools</a:t>
            </a:r>
            <a:r>
              <a:rPr lang="en-US" b="1" dirty="0" smtClean="0">
                <a:ln w="9525">
                  <a:solidFill>
                    <a:schemeClr val="bg1"/>
                  </a:solidFill>
                  <a:prstDash val="solid"/>
                </a:ln>
                <a:effectLst>
                  <a:outerShdw blurRad="12700" dist="38100" dir="2700000" algn="tl" rotWithShape="0">
                    <a:schemeClr val="bg1">
                      <a:lumMod val="50000"/>
                    </a:schemeClr>
                  </a:outerShdw>
                </a:effectLst>
              </a:rPr>
              <a:t> to support GRC functions.</a:t>
            </a:r>
            <a:endParaRPr lang="en-US" b="1" dirty="0">
              <a:ln w="9525">
                <a:solidFill>
                  <a:schemeClr val="bg1"/>
                </a:solidFill>
                <a:prstDash val="solid"/>
              </a:ln>
              <a:effectLst>
                <a:outerShdw blurRad="12700" dist="38100" dir="2700000" algn="tl" rotWithShape="0">
                  <a:schemeClr val="bg1">
                    <a:lumMod val="50000"/>
                  </a:schemeClr>
                </a:outerShdw>
              </a:effectLst>
            </a:endParaRPr>
          </a:p>
          <a:p>
            <a:endParaRPr lang="en-US" dirty="0"/>
          </a:p>
        </p:txBody>
      </p:sp>
    </p:spTree>
    <p:extLst>
      <p:ext uri="{BB962C8B-B14F-4D97-AF65-F5344CB8AC3E}">
        <p14:creationId xmlns:p14="http://schemas.microsoft.com/office/powerpoint/2010/main" val="6361662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47</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40014237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5543" y="250572"/>
            <a:ext cx="4911942" cy="3621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85940" y="2450845"/>
            <a:ext cx="5082395" cy="427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4294967295"/>
          </p:nvPr>
        </p:nvSpPr>
        <p:spPr>
          <a:xfrm>
            <a:off x="8685852" y="6490334"/>
            <a:ext cx="383748" cy="376767"/>
          </a:xfrm>
          <a:prstGeom prst="rect">
            <a:avLst/>
          </a:prstGeom>
        </p:spPr>
        <p:txBody>
          <a:bodyPr/>
          <a:lstStyle/>
          <a:p>
            <a:fld id="{DD2367F5-6DE3-4638-8A58-03EF968D19DC}" type="slidenum">
              <a:rPr lang="en-US" smtClean="0"/>
              <a:pPr/>
              <a:t>48</a:t>
            </a:fld>
            <a:endParaRPr lang="en-US"/>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4492" y="4197454"/>
            <a:ext cx="3101975" cy="2205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4491" y="439409"/>
            <a:ext cx="7873832" cy="5877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 y="6540142"/>
            <a:ext cx="9147077" cy="276999"/>
          </a:xfrm>
          <a:prstGeom prst="rect">
            <a:avLst/>
          </a:prstGeom>
          <a:noFill/>
        </p:spPr>
        <p:txBody>
          <a:bodyPr wrap="square" rtlCol="0">
            <a:spAutoFit/>
          </a:bodyPr>
          <a:lstStyle/>
          <a:p>
            <a:r>
              <a:rPr lang="en-US" sz="1200" dirty="0"/>
              <a:t>Images Source: http://www.white.at/projectjennifer/images/forumad/Azorian_forumad.jpg</a:t>
            </a:r>
          </a:p>
        </p:txBody>
      </p:sp>
      <p:pic>
        <p:nvPicPr>
          <p:cNvPr id="2057" name="Picture 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07863" y="-16387"/>
            <a:ext cx="7946069" cy="687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65543" y="924862"/>
            <a:ext cx="7734300" cy="5750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582659" y="42865"/>
            <a:ext cx="7564418" cy="5646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r="15124"/>
          <a:stretch/>
        </p:blipFill>
        <p:spPr bwMode="auto">
          <a:xfrm>
            <a:off x="-3077" y="-42123"/>
            <a:ext cx="9147077" cy="6925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5100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7"/>
                                        </p:tgtEl>
                                        <p:attrNameLst>
                                          <p:attrName>style.visibility</p:attrName>
                                        </p:attrNameLst>
                                      </p:cBhvr>
                                      <p:to>
                                        <p:strVal val="visible"/>
                                      </p:to>
                                    </p:set>
                                    <p:animEffect transition="in" filter="fade">
                                      <p:cBhvr>
                                        <p:cTn id="12" dur="500"/>
                                        <p:tgtEl>
                                          <p:spTgt spid="20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animEffect transition="in" filter="fade">
                                      <p:cBhvr>
                                        <p:cTn id="17" dur="500"/>
                                        <p:tgtEl>
                                          <p:spTgt spid="20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9"/>
                                        </p:tgtEl>
                                        <p:attrNameLst>
                                          <p:attrName>style.visibility</p:attrName>
                                        </p:attrNameLst>
                                      </p:cBhvr>
                                      <p:to>
                                        <p:strVal val="visible"/>
                                      </p:to>
                                    </p:set>
                                    <p:animEffect transition="in" filter="fade">
                                      <p:cBhvr>
                                        <p:cTn id="27" dur="500"/>
                                        <p:tgtEl>
                                          <p:spTgt spid="2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dirty="0" smtClean="0"/>
              <a:t>Building an Information Security Program</a:t>
            </a:r>
            <a:endParaRPr lang="en-US" dirty="0"/>
          </a:p>
        </p:txBody>
      </p:sp>
      <p:sp>
        <p:nvSpPr>
          <p:cNvPr id="7" name="Subtitle 6"/>
          <p:cNvSpPr>
            <a:spLocks noGrp="1"/>
          </p:cNvSpPr>
          <p:nvPr>
            <p:ph type="subTitle" idx="1"/>
          </p:nvPr>
        </p:nvSpPr>
        <p:spPr/>
        <p:txBody>
          <a:bodyPr/>
          <a:lstStyle/>
          <a:p>
            <a:r>
              <a:rPr lang="en-US" dirty="0" smtClean="0"/>
              <a:t>EMIS 7382: </a:t>
            </a:r>
            <a:r>
              <a:rPr lang="en-US" sz="2800" b="0" dirty="0" smtClean="0"/>
              <a:t>Information Security and Risk Management</a:t>
            </a:r>
          </a:p>
          <a:p>
            <a:r>
              <a:rPr lang="en-US" i="1" dirty="0" smtClean="0"/>
              <a:t>Chris Davis</a:t>
            </a:r>
            <a:endParaRPr lang="en-US" sz="2800" b="0" i="1"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49</a:t>
            </a:fld>
            <a:endParaRPr lang="en-US" dirty="0"/>
          </a:p>
        </p:txBody>
      </p:sp>
    </p:spTree>
    <p:extLst>
      <p:ext uri="{BB962C8B-B14F-4D97-AF65-F5344CB8AC3E}">
        <p14:creationId xmlns:p14="http://schemas.microsoft.com/office/powerpoint/2010/main" val="666963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 6311-501 Cyber Security </a:t>
            </a:r>
            <a:r>
              <a:rPr lang="en-US" dirty="0" smtClean="0"/>
              <a:t>Fundamentals</a:t>
            </a:r>
            <a:endParaRPr lang="en-US" dirty="0"/>
          </a:p>
        </p:txBody>
      </p:sp>
      <p:sp>
        <p:nvSpPr>
          <p:cNvPr id="3" name="Text Placeholder 2"/>
          <p:cNvSpPr>
            <a:spLocks noGrp="1"/>
          </p:cNvSpPr>
          <p:nvPr>
            <p:ph type="body" idx="1"/>
          </p:nvPr>
        </p:nvSpPr>
        <p:spPr/>
        <p:txBody>
          <a:bodyPr/>
          <a:lstStyle/>
          <a:p>
            <a:r>
              <a:rPr lang="en-US" dirty="0">
                <a:effectLst>
                  <a:reflection blurRad="127000" stA="55000" endA="300" endPos="45500" dist="12700" dir="5400000" sy="-100000" algn="bl" rotWithShape="0"/>
                </a:effectLst>
              </a:rPr>
              <a:t>About the Class </a:t>
            </a:r>
            <a:r>
              <a:rPr lang="en-US" dirty="0" smtClean="0">
                <a:effectLst>
                  <a:reflection blurRad="127000" stA="55000" endA="300" endPos="45500" dist="12700" dir="5400000" sy="-100000" algn="bl" rotWithShape="0"/>
                </a:effectLst>
              </a:rPr>
              <a:t>&amp; Setting Expectations</a:t>
            </a:r>
            <a:endParaRPr lang="en-US" dirty="0">
              <a:effectLst>
                <a:reflection blurRad="127000" stA="55000" endA="300" endPos="45500" dist="12700" dir="5400000" sy="-100000" algn="bl" rotWithShape="0"/>
              </a:effectLst>
            </a:endParaRPr>
          </a:p>
        </p:txBody>
      </p:sp>
      <p:sp>
        <p:nvSpPr>
          <p:cNvPr id="4" name="Slide Number Placeholder 3"/>
          <p:cNvSpPr>
            <a:spLocks noGrp="1"/>
          </p:cNvSpPr>
          <p:nvPr>
            <p:ph type="sldNum" sz="quarter" idx="4"/>
          </p:nvPr>
        </p:nvSpPr>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14501945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50</a:t>
            </a:fld>
            <a:endParaRPr lang="en-US" dirty="0"/>
          </a:p>
        </p:txBody>
      </p:sp>
      <p:sp>
        <p:nvSpPr>
          <p:cNvPr id="3" name="Title 2"/>
          <p:cNvSpPr>
            <a:spLocks noGrp="1"/>
          </p:cNvSpPr>
          <p:nvPr>
            <p:ph type="title"/>
          </p:nvPr>
        </p:nvSpPr>
        <p:spPr/>
        <p:txBody>
          <a:bodyPr>
            <a:normAutofit fontScale="90000"/>
          </a:bodyPr>
          <a:lstStyle/>
          <a:p>
            <a:r>
              <a:rPr lang="en-US" dirty="0" smtClean="0"/>
              <a:t>Some things haven’t changed as much as you would think they *must* have changed…</a:t>
            </a:r>
            <a:endParaRPr lang="en-US" dirty="0"/>
          </a:p>
        </p:txBody>
      </p:sp>
      <p:pic>
        <p:nvPicPr>
          <p:cNvPr id="4" name="Picture 3"/>
          <p:cNvPicPr>
            <a:picLocks noChangeAspect="1"/>
          </p:cNvPicPr>
          <p:nvPr/>
        </p:nvPicPr>
        <p:blipFill>
          <a:blip r:embed="rId2"/>
          <a:stretch>
            <a:fillRect/>
          </a:stretch>
        </p:blipFill>
        <p:spPr>
          <a:xfrm>
            <a:off x="211348" y="1224530"/>
            <a:ext cx="8721302" cy="2052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353104" y="3210581"/>
            <a:ext cx="8437790" cy="1012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37322" y="4161274"/>
            <a:ext cx="8613297" cy="7155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434106" y="4840334"/>
            <a:ext cx="8275785" cy="8100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211348" y="5641937"/>
            <a:ext cx="8613297" cy="9180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184101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
            </a:r>
            <a:br>
              <a:rPr lang="en-US" dirty="0" smtClean="0"/>
            </a:br>
            <a:r>
              <a:rPr lang="en-US" dirty="0" smtClean="0"/>
              <a:t>ATSEC APPROACH to Security Program</a:t>
            </a:r>
            <a:endParaRPr lang="en-US" dirty="0"/>
          </a:p>
        </p:txBody>
      </p:sp>
      <p:sp>
        <p:nvSpPr>
          <p:cNvPr id="6" name="Text Placeholder 5"/>
          <p:cNvSpPr>
            <a:spLocks noGrp="1"/>
          </p:cNvSpPr>
          <p:nvPr>
            <p:ph type="body" idx="1"/>
          </p:nvPr>
        </p:nvSpPr>
        <p:spPr>
          <a:xfrm>
            <a:off x="685800" y="4419600"/>
            <a:ext cx="8382000" cy="1500187"/>
          </a:xfrm>
        </p:spPr>
        <p:txBody>
          <a:bodyPr/>
          <a:lstStyle/>
          <a:p>
            <a:r>
              <a:rPr lang="en-US" dirty="0" smtClean="0"/>
              <a:t>Simple Primer from our Austin Boys on Building an ISO27000 Program. </a:t>
            </a:r>
          </a:p>
          <a:p>
            <a:r>
              <a:rPr lang="en-US" dirty="0">
                <a:hlinkClick r:id="rId2"/>
              </a:rPr>
              <a:t>http://</a:t>
            </a:r>
            <a:r>
              <a:rPr lang="en-US" dirty="0" smtClean="0">
                <a:hlinkClick r:id="rId2"/>
              </a:rPr>
              <a:t>www.atsec.com/downloads/documents/ISMS-Implementation-Guide-and-Examples.pdf</a:t>
            </a:r>
            <a:r>
              <a:rPr lang="en-US" dirty="0" smtClean="0"/>
              <a:t> </a:t>
            </a:r>
            <a:endParaRPr lang="en-US" dirty="0"/>
          </a:p>
        </p:txBody>
      </p:sp>
      <p:sp>
        <p:nvSpPr>
          <p:cNvPr id="2" name="Slide Number Placeholder 1"/>
          <p:cNvSpPr>
            <a:spLocks noGrp="1"/>
          </p:cNvSpPr>
          <p:nvPr>
            <p:ph type="sldNum" sz="quarter" idx="4"/>
          </p:nvPr>
        </p:nvSpPr>
        <p:spPr/>
        <p:txBody>
          <a:bodyPr/>
          <a:lstStyle/>
          <a:p>
            <a:fld id="{FB124A42-3BFC-4002-A422-5D3896DD5E41}" type="slidenum">
              <a:rPr lang="en-US" smtClean="0"/>
              <a:pPr/>
              <a:t>51</a:t>
            </a:fld>
            <a:endParaRPr lang="en-US" dirty="0"/>
          </a:p>
        </p:txBody>
      </p:sp>
    </p:spTree>
    <p:extLst>
      <p:ext uri="{BB962C8B-B14F-4D97-AF65-F5344CB8AC3E}">
        <p14:creationId xmlns:p14="http://schemas.microsoft.com/office/powerpoint/2010/main" val="4423064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endParaRPr lang="en-US"/>
          </a:p>
        </p:txBody>
      </p:sp>
      <p:sp>
        <p:nvSpPr>
          <p:cNvPr id="5" name="Content Placeholder 4"/>
          <p:cNvSpPr>
            <a:spLocks noGrp="1"/>
          </p:cNvSpPr>
          <p:nvPr>
            <p:ph sz="half" idx="2"/>
          </p:nvPr>
        </p:nvSpPr>
        <p:spPr>
          <a:xfrm>
            <a:off x="4876800" y="1295400"/>
            <a:ext cx="4038600" cy="5029200"/>
          </a:xfrm>
        </p:spPr>
        <p:txBody>
          <a:bodyPr/>
          <a:lstStyle/>
          <a:p>
            <a:r>
              <a:rPr lang="en-US" dirty="0" smtClean="0"/>
              <a:t>Target is ISO27000 Certification.</a:t>
            </a:r>
          </a:p>
          <a:p>
            <a:r>
              <a:rPr lang="en-US" dirty="0" smtClean="0"/>
              <a:t>Beauty is in the directness and simplicity lacking in most academic materials.</a:t>
            </a:r>
          </a:p>
          <a:p>
            <a:r>
              <a:rPr lang="en-US" dirty="0" smtClean="0"/>
              <a:t>Reads with maturity and understanding of someone that has “been there.”</a:t>
            </a:r>
            <a:endParaRPr lang="en-US" dirty="0"/>
          </a:p>
        </p:txBody>
      </p:sp>
      <p:sp>
        <p:nvSpPr>
          <p:cNvPr id="2" name="Slide Number Placeholder 1"/>
          <p:cNvSpPr>
            <a:spLocks noGrp="1"/>
          </p:cNvSpPr>
          <p:nvPr>
            <p:ph type="sldNum" sz="quarter" idx="10"/>
          </p:nvPr>
        </p:nvSpPr>
        <p:spPr/>
        <p:txBody>
          <a:bodyPr/>
          <a:lstStyle/>
          <a:p>
            <a:fld id="{FB124A42-3BFC-4002-A422-5D3896DD5E41}" type="slidenum">
              <a:rPr lang="en-US" smtClean="0"/>
              <a:pPr/>
              <a:t>52</a:t>
            </a:fld>
            <a:endParaRPr lang="en-US" dirty="0"/>
          </a:p>
        </p:txBody>
      </p:sp>
      <p:sp>
        <p:nvSpPr>
          <p:cNvPr id="3" name="Title 2"/>
          <p:cNvSpPr>
            <a:spLocks noGrp="1"/>
          </p:cNvSpPr>
          <p:nvPr>
            <p:ph type="title"/>
          </p:nvPr>
        </p:nvSpPr>
        <p:spPr/>
        <p:txBody>
          <a:bodyPr/>
          <a:lstStyle/>
          <a:p>
            <a:r>
              <a:rPr lang="en-US" dirty="0"/>
              <a:t>ISMS Implementation Guide</a:t>
            </a:r>
          </a:p>
        </p:txBody>
      </p:sp>
      <p:pic>
        <p:nvPicPr>
          <p:cNvPr id="12493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52400" y="1248527"/>
            <a:ext cx="4535905" cy="557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3463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53</a:t>
            </a:fld>
            <a:endParaRPr lang="en-US" dirty="0"/>
          </a:p>
        </p:txBody>
      </p:sp>
      <p:sp>
        <p:nvSpPr>
          <p:cNvPr id="6" name="Title 5"/>
          <p:cNvSpPr>
            <a:spLocks noGrp="1"/>
          </p:cNvSpPr>
          <p:nvPr>
            <p:ph type="title"/>
          </p:nvPr>
        </p:nvSpPr>
        <p:spPr/>
        <p:txBody>
          <a:bodyPr/>
          <a:lstStyle/>
          <a:p>
            <a:r>
              <a:rPr lang="en-US" dirty="0" smtClean="0"/>
              <a:t>Overview of ISMS</a:t>
            </a:r>
            <a:endParaRPr lang="en-US" dirty="0"/>
          </a:p>
        </p:txBody>
      </p:sp>
      <p:pic>
        <p:nvPicPr>
          <p:cNvPr id="12595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1371600"/>
            <a:ext cx="864477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50600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54</a:t>
            </a:fld>
            <a:endParaRPr lang="en-US" dirty="0"/>
          </a:p>
        </p:txBody>
      </p:sp>
      <p:sp>
        <p:nvSpPr>
          <p:cNvPr id="3" name="Title 2"/>
          <p:cNvSpPr>
            <a:spLocks noGrp="1"/>
          </p:cNvSpPr>
          <p:nvPr>
            <p:ph type="title"/>
          </p:nvPr>
        </p:nvSpPr>
        <p:spPr/>
        <p:txBody>
          <a:bodyPr/>
          <a:lstStyle/>
          <a:p>
            <a:r>
              <a:rPr lang="en-US" dirty="0" smtClean="0"/>
              <a:t>ISO Standards</a:t>
            </a:r>
            <a:endParaRPr lang="en-US" dirty="0"/>
          </a:p>
        </p:txBody>
      </p:sp>
      <p:pic>
        <p:nvPicPr>
          <p:cNvPr id="12697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 y="1295400"/>
            <a:ext cx="8817390" cy="292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6864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55</a:t>
            </a:fld>
            <a:endParaRPr lang="en-US" dirty="0"/>
          </a:p>
        </p:txBody>
      </p:sp>
      <p:sp>
        <p:nvSpPr>
          <p:cNvPr id="3" name="Title 2"/>
          <p:cNvSpPr>
            <a:spLocks noGrp="1"/>
          </p:cNvSpPr>
          <p:nvPr>
            <p:ph type="title"/>
          </p:nvPr>
        </p:nvSpPr>
        <p:spPr/>
        <p:txBody>
          <a:bodyPr/>
          <a:lstStyle/>
          <a:p>
            <a:r>
              <a:rPr lang="en-US" dirty="0" smtClean="0"/>
              <a:t>Management Support</a:t>
            </a:r>
            <a:endParaRPr lang="en-US" dirty="0"/>
          </a:p>
        </p:txBody>
      </p:sp>
      <p:pic>
        <p:nvPicPr>
          <p:cNvPr id="12800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7005" y="1371600"/>
            <a:ext cx="877379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05957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56</a:t>
            </a:fld>
            <a:endParaRPr lang="en-US" dirty="0"/>
          </a:p>
        </p:txBody>
      </p:sp>
      <p:sp>
        <p:nvSpPr>
          <p:cNvPr id="3" name="Title 2"/>
          <p:cNvSpPr>
            <a:spLocks noGrp="1"/>
          </p:cNvSpPr>
          <p:nvPr>
            <p:ph type="title"/>
          </p:nvPr>
        </p:nvSpPr>
        <p:spPr/>
        <p:txBody>
          <a:bodyPr/>
          <a:lstStyle/>
          <a:p>
            <a:r>
              <a:rPr lang="en-US" dirty="0"/>
              <a:t>Management Support</a:t>
            </a:r>
          </a:p>
        </p:txBody>
      </p:sp>
      <p:pic>
        <p:nvPicPr>
          <p:cNvPr id="129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800" y="1620804"/>
            <a:ext cx="8665028" cy="154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3162300"/>
            <a:ext cx="8665029"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13048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57</a:t>
            </a:fld>
            <a:endParaRPr lang="en-US" dirty="0"/>
          </a:p>
        </p:txBody>
      </p:sp>
      <p:sp>
        <p:nvSpPr>
          <p:cNvPr id="3" name="Title 2"/>
          <p:cNvSpPr>
            <a:spLocks noGrp="1"/>
          </p:cNvSpPr>
          <p:nvPr>
            <p:ph type="title"/>
          </p:nvPr>
        </p:nvSpPr>
        <p:spPr/>
        <p:txBody>
          <a:bodyPr/>
          <a:lstStyle/>
          <a:p>
            <a:r>
              <a:rPr lang="en-US" dirty="0" smtClean="0"/>
              <a:t>Determine Scope</a:t>
            </a:r>
            <a:endParaRPr lang="en-US" dirty="0"/>
          </a:p>
        </p:txBody>
      </p:sp>
      <p:pic>
        <p:nvPicPr>
          <p:cNvPr id="130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599" y="1371600"/>
            <a:ext cx="8737891"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8065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58</a:t>
            </a:fld>
            <a:endParaRPr lang="en-US" dirty="0"/>
          </a:p>
        </p:txBody>
      </p:sp>
      <p:sp>
        <p:nvSpPr>
          <p:cNvPr id="3" name="Title 2"/>
          <p:cNvSpPr>
            <a:spLocks noGrp="1"/>
          </p:cNvSpPr>
          <p:nvPr>
            <p:ph type="title"/>
          </p:nvPr>
        </p:nvSpPr>
        <p:spPr/>
        <p:txBody>
          <a:bodyPr/>
          <a:lstStyle/>
          <a:p>
            <a:r>
              <a:rPr lang="en-US" dirty="0" smtClean="0"/>
              <a:t>Applicable Legislation - Authorities</a:t>
            </a:r>
            <a:endParaRPr lang="en-US" dirty="0"/>
          </a:p>
        </p:txBody>
      </p:sp>
      <p:pic>
        <p:nvPicPr>
          <p:cNvPr id="131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200" y="1371600"/>
            <a:ext cx="8915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 y="3810000"/>
            <a:ext cx="8991600"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5185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59</a:t>
            </a:fld>
            <a:endParaRPr lang="en-US" dirty="0"/>
          </a:p>
        </p:txBody>
      </p:sp>
      <p:sp>
        <p:nvSpPr>
          <p:cNvPr id="3" name="Title 2"/>
          <p:cNvSpPr>
            <a:spLocks noGrp="1"/>
          </p:cNvSpPr>
          <p:nvPr>
            <p:ph type="title"/>
          </p:nvPr>
        </p:nvSpPr>
        <p:spPr/>
        <p:txBody>
          <a:bodyPr/>
          <a:lstStyle/>
          <a:p>
            <a:r>
              <a:rPr lang="en-US" dirty="0" smtClean="0"/>
              <a:t>Risk Assessment</a:t>
            </a:r>
            <a:endParaRPr lang="en-US" dirty="0"/>
          </a:p>
        </p:txBody>
      </p:sp>
      <p:pic>
        <p:nvPicPr>
          <p:cNvPr id="132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 y="1219200"/>
            <a:ext cx="7772400" cy="54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7574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sz="half" idx="1"/>
          </p:nvPr>
        </p:nvSpPr>
        <p:spPr>
          <a:xfrm>
            <a:off x="228600" y="1295400"/>
            <a:ext cx="4267200" cy="2057400"/>
          </a:xfrm>
        </p:spPr>
        <p:txBody>
          <a:bodyPr>
            <a:normAutofit/>
          </a:bodyPr>
          <a:lstStyle/>
          <a:p>
            <a:r>
              <a:rPr lang="en-US" sz="2400" dirty="0" smtClean="0"/>
              <a:t>Secure Chip Design</a:t>
            </a:r>
          </a:p>
          <a:p>
            <a:r>
              <a:rPr lang="en-US" sz="2400" dirty="0" smtClean="0"/>
              <a:t>Product Manager</a:t>
            </a:r>
          </a:p>
          <a:p>
            <a:r>
              <a:rPr lang="en-US" sz="2400" dirty="0" smtClean="0"/>
              <a:t>Security Operations</a:t>
            </a:r>
          </a:p>
          <a:p>
            <a:r>
              <a:rPr lang="en-US" sz="2400" dirty="0" smtClean="0"/>
              <a:t>IT Auditing</a:t>
            </a:r>
          </a:p>
        </p:txBody>
      </p:sp>
      <p:sp>
        <p:nvSpPr>
          <p:cNvPr id="4" name="Slide Number Placeholder 3"/>
          <p:cNvSpPr>
            <a:spLocks noGrp="1"/>
          </p:cNvSpPr>
          <p:nvPr>
            <p:ph type="sldNum" sz="quarter" idx="10"/>
          </p:nvPr>
        </p:nvSpPr>
        <p:spPr/>
        <p:txBody>
          <a:bodyPr/>
          <a:lstStyle/>
          <a:p>
            <a:fld id="{FB124A42-3BFC-4002-A422-5D3896DD5E41}" type="slidenum">
              <a:rPr lang="en-US" smtClean="0"/>
              <a:pPr/>
              <a:t>6</a:t>
            </a:fld>
            <a:endParaRPr lang="en-US" dirty="0"/>
          </a:p>
        </p:txBody>
      </p:sp>
      <p:sp>
        <p:nvSpPr>
          <p:cNvPr id="4098" name="Rectangle 4"/>
          <p:cNvSpPr>
            <a:spLocks noGrp="1" noChangeArrowheads="1"/>
          </p:cNvSpPr>
          <p:nvPr>
            <p:ph type="title"/>
          </p:nvPr>
        </p:nvSpPr>
        <p:spPr/>
        <p:txBody>
          <a:bodyPr>
            <a:normAutofit/>
          </a:bodyPr>
          <a:lstStyle/>
          <a:p>
            <a:r>
              <a:rPr lang="en-US" dirty="0" smtClean="0"/>
              <a:t>Your Instructor</a:t>
            </a:r>
            <a:r>
              <a:rPr lang="en-US" dirty="0"/>
              <a:t> </a:t>
            </a:r>
            <a:r>
              <a:rPr lang="en-US" dirty="0" smtClean="0"/>
              <a:t>– </a:t>
            </a:r>
            <a:r>
              <a:rPr lang="en-US" dirty="0"/>
              <a:t>Chris </a:t>
            </a:r>
            <a:r>
              <a:rPr lang="en-US" dirty="0" smtClean="0"/>
              <a:t>Davis </a:t>
            </a:r>
          </a:p>
        </p:txBody>
      </p:sp>
      <p:sp>
        <p:nvSpPr>
          <p:cNvPr id="18" name="Rectangle 5"/>
          <p:cNvSpPr>
            <a:spLocks noGrp="1" noChangeArrowheads="1"/>
          </p:cNvSpPr>
          <p:nvPr>
            <p:ph sz="half" idx="1"/>
          </p:nvPr>
        </p:nvSpPr>
        <p:spPr>
          <a:xfrm>
            <a:off x="4579620" y="1295400"/>
            <a:ext cx="4267200" cy="2057400"/>
          </a:xfrm>
        </p:spPr>
        <p:txBody>
          <a:bodyPr>
            <a:normAutofit/>
          </a:bodyPr>
          <a:lstStyle/>
          <a:p>
            <a:r>
              <a:rPr lang="en-US" sz="2400" dirty="0"/>
              <a:t>NAC Engineer</a:t>
            </a:r>
          </a:p>
          <a:p>
            <a:r>
              <a:rPr lang="en-US" sz="2400" dirty="0"/>
              <a:t>Compliance and Assessments</a:t>
            </a:r>
          </a:p>
          <a:p>
            <a:r>
              <a:rPr lang="en-US" sz="2400" dirty="0"/>
              <a:t>Cloud Security Architect </a:t>
            </a:r>
          </a:p>
          <a:p>
            <a:r>
              <a:rPr lang="en-US" sz="2400" dirty="0"/>
              <a:t>Virtualization Compliance</a:t>
            </a:r>
          </a:p>
        </p:txBody>
      </p:sp>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538" y="1205546"/>
            <a:ext cx="9067800" cy="5269902"/>
          </a:xfrm>
          <a:prstGeom prst="rect">
            <a:avLst/>
          </a:prstGeom>
          <a:solidFill>
            <a:schemeClr val="bg1"/>
          </a:solidFill>
        </p:spPr>
      </p:pic>
    </p:spTree>
    <p:extLst>
      <p:ext uri="{BB962C8B-B14F-4D97-AF65-F5344CB8AC3E}">
        <p14:creationId xmlns:p14="http://schemas.microsoft.com/office/powerpoint/2010/main" val="3709337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099">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099">
                                            <p:txEl>
                                              <p:pRg st="1" end="1"/>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099">
                                            <p:txEl>
                                              <p:pRg st="2" end="2"/>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4099">
                                            <p:txEl>
                                              <p:pRg st="3" end="3"/>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P spid="1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60</a:t>
            </a:fld>
            <a:endParaRPr lang="en-US" dirty="0"/>
          </a:p>
        </p:txBody>
      </p:sp>
      <p:sp>
        <p:nvSpPr>
          <p:cNvPr id="3" name="Title 2"/>
          <p:cNvSpPr>
            <a:spLocks noGrp="1"/>
          </p:cNvSpPr>
          <p:nvPr>
            <p:ph type="title"/>
          </p:nvPr>
        </p:nvSpPr>
        <p:spPr/>
        <p:txBody>
          <a:bodyPr/>
          <a:lstStyle/>
          <a:p>
            <a:r>
              <a:rPr lang="en-US" dirty="0" smtClean="0"/>
              <a:t>Risk Assessment</a:t>
            </a:r>
            <a:endParaRPr lang="en-US" dirty="0"/>
          </a:p>
        </p:txBody>
      </p:sp>
      <p:pic>
        <p:nvPicPr>
          <p:cNvPr id="133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400" y="1219200"/>
            <a:ext cx="881466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17935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61</a:t>
            </a:fld>
            <a:endParaRPr lang="en-US" dirty="0"/>
          </a:p>
        </p:txBody>
      </p:sp>
      <p:sp>
        <p:nvSpPr>
          <p:cNvPr id="3" name="Title 2"/>
          <p:cNvSpPr>
            <a:spLocks noGrp="1"/>
          </p:cNvSpPr>
          <p:nvPr>
            <p:ph type="title"/>
          </p:nvPr>
        </p:nvSpPr>
        <p:spPr/>
        <p:txBody>
          <a:bodyPr/>
          <a:lstStyle/>
          <a:p>
            <a:r>
              <a:rPr lang="en-US" dirty="0" smtClean="0"/>
              <a:t>Inventory</a:t>
            </a:r>
            <a:endParaRPr lang="en-US" dirty="0"/>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2912" y="1295400"/>
            <a:ext cx="8788688" cy="307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9023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62</a:t>
            </a:fld>
            <a:endParaRPr lang="en-US" dirty="0"/>
          </a:p>
        </p:txBody>
      </p:sp>
      <p:sp>
        <p:nvSpPr>
          <p:cNvPr id="3" name="Title 2"/>
          <p:cNvSpPr>
            <a:spLocks noGrp="1"/>
          </p:cNvSpPr>
          <p:nvPr>
            <p:ph type="title"/>
          </p:nvPr>
        </p:nvSpPr>
        <p:spPr/>
        <p:txBody>
          <a:bodyPr/>
          <a:lstStyle/>
          <a:p>
            <a:r>
              <a:rPr lang="en-US" dirty="0" smtClean="0"/>
              <a:t>Identify Risk</a:t>
            </a:r>
            <a:endParaRPr lang="en-US" dirty="0"/>
          </a:p>
        </p:txBody>
      </p:sp>
      <p:pic>
        <p:nvPicPr>
          <p:cNvPr id="13517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599" y="1371600"/>
            <a:ext cx="870881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5091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63</a:t>
            </a:fld>
            <a:endParaRPr lang="en-US" dirty="0"/>
          </a:p>
        </p:txBody>
      </p:sp>
      <p:sp>
        <p:nvSpPr>
          <p:cNvPr id="3" name="Title 2"/>
          <p:cNvSpPr>
            <a:spLocks noGrp="1"/>
          </p:cNvSpPr>
          <p:nvPr>
            <p:ph type="title"/>
          </p:nvPr>
        </p:nvSpPr>
        <p:spPr/>
        <p:txBody>
          <a:bodyPr/>
          <a:lstStyle/>
          <a:p>
            <a:r>
              <a:rPr lang="en-US" dirty="0" smtClean="0"/>
              <a:t>Assess Risk</a:t>
            </a:r>
            <a:endParaRPr lang="en-US" dirty="0"/>
          </a:p>
        </p:txBody>
      </p:sp>
      <p:pic>
        <p:nvPicPr>
          <p:cNvPr id="1361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800" y="1447800"/>
            <a:ext cx="8534400" cy="100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19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800" y="2590800"/>
            <a:ext cx="8543607"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5963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64</a:t>
            </a:fld>
            <a:endParaRPr lang="en-US" dirty="0"/>
          </a:p>
        </p:txBody>
      </p:sp>
      <p:sp>
        <p:nvSpPr>
          <p:cNvPr id="3" name="Title 2"/>
          <p:cNvSpPr>
            <a:spLocks noGrp="1"/>
          </p:cNvSpPr>
          <p:nvPr>
            <p:ph type="title"/>
          </p:nvPr>
        </p:nvSpPr>
        <p:spPr/>
        <p:txBody>
          <a:bodyPr/>
          <a:lstStyle/>
          <a:p>
            <a:r>
              <a:rPr lang="en-US" dirty="0" smtClean="0"/>
              <a:t>Identify Objectives and Controls</a:t>
            </a:r>
            <a:endParaRPr lang="en-US" dirty="0"/>
          </a:p>
        </p:txBody>
      </p:sp>
      <p:pic>
        <p:nvPicPr>
          <p:cNvPr id="137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800" y="1371600"/>
            <a:ext cx="8153400" cy="3279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7800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65</a:t>
            </a:fld>
            <a:endParaRPr lang="en-US" dirty="0"/>
          </a:p>
        </p:txBody>
      </p:sp>
      <p:sp>
        <p:nvSpPr>
          <p:cNvPr id="3" name="Title 2"/>
          <p:cNvSpPr>
            <a:spLocks noGrp="1"/>
          </p:cNvSpPr>
          <p:nvPr>
            <p:ph type="title"/>
          </p:nvPr>
        </p:nvSpPr>
        <p:spPr/>
        <p:txBody>
          <a:bodyPr/>
          <a:lstStyle/>
          <a:p>
            <a:r>
              <a:rPr lang="en-US" dirty="0" smtClean="0"/>
              <a:t>Policies and Procedures</a:t>
            </a:r>
            <a:endParaRPr lang="en-US" dirty="0"/>
          </a:p>
        </p:txBody>
      </p:sp>
      <p:pic>
        <p:nvPicPr>
          <p:cNvPr id="138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213" y="1447800"/>
            <a:ext cx="857431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1701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66</a:t>
            </a:fld>
            <a:endParaRPr lang="en-US" dirty="0"/>
          </a:p>
        </p:txBody>
      </p:sp>
      <p:sp>
        <p:nvSpPr>
          <p:cNvPr id="3" name="Title 2"/>
          <p:cNvSpPr>
            <a:spLocks noGrp="1"/>
          </p:cNvSpPr>
          <p:nvPr>
            <p:ph type="title"/>
          </p:nvPr>
        </p:nvSpPr>
        <p:spPr/>
        <p:txBody>
          <a:bodyPr/>
          <a:lstStyle/>
          <a:p>
            <a:r>
              <a:rPr lang="en-US" dirty="0" smtClean="0"/>
              <a:t>Allocate Resources and Train</a:t>
            </a:r>
            <a:endParaRPr lang="en-US" dirty="0"/>
          </a:p>
        </p:txBody>
      </p:sp>
      <p:pic>
        <p:nvPicPr>
          <p:cNvPr id="1392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200" y="1371600"/>
            <a:ext cx="894830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7916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67</a:t>
            </a:fld>
            <a:endParaRPr lang="en-US" dirty="0"/>
          </a:p>
        </p:txBody>
      </p:sp>
      <p:sp>
        <p:nvSpPr>
          <p:cNvPr id="3" name="Title 2"/>
          <p:cNvSpPr>
            <a:spLocks noGrp="1"/>
          </p:cNvSpPr>
          <p:nvPr>
            <p:ph type="title"/>
          </p:nvPr>
        </p:nvSpPr>
        <p:spPr/>
        <p:txBody>
          <a:bodyPr/>
          <a:lstStyle/>
          <a:p>
            <a:r>
              <a:rPr lang="en-US" dirty="0" smtClean="0"/>
              <a:t>Monitor Implementation</a:t>
            </a:r>
            <a:endParaRPr lang="en-US" dirty="0"/>
          </a:p>
        </p:txBody>
      </p:sp>
      <p:pic>
        <p:nvPicPr>
          <p:cNvPr id="14029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8719" y="1371600"/>
            <a:ext cx="8597536"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3327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68</a:t>
            </a:fld>
            <a:endParaRPr lang="en-US" dirty="0"/>
          </a:p>
        </p:txBody>
      </p:sp>
      <p:sp>
        <p:nvSpPr>
          <p:cNvPr id="3" name="Title 2"/>
          <p:cNvSpPr>
            <a:spLocks noGrp="1"/>
          </p:cNvSpPr>
          <p:nvPr>
            <p:ph type="title"/>
          </p:nvPr>
        </p:nvSpPr>
        <p:spPr/>
        <p:txBody>
          <a:bodyPr/>
          <a:lstStyle/>
          <a:p>
            <a:r>
              <a:rPr lang="en-US" dirty="0" smtClean="0"/>
              <a:t>Certification and Help</a:t>
            </a:r>
            <a:endParaRPr lang="en-US" dirty="0"/>
          </a:p>
        </p:txBody>
      </p:sp>
      <p:pic>
        <p:nvPicPr>
          <p:cNvPr id="14131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1371599"/>
            <a:ext cx="8705887" cy="1163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31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599" y="2534964"/>
            <a:ext cx="8705887" cy="102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8655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69</a:t>
            </a:fld>
            <a:endParaRPr lang="en-US" dirty="0"/>
          </a:p>
        </p:txBody>
      </p:sp>
      <p:sp>
        <p:nvSpPr>
          <p:cNvPr id="3" name="Title 2"/>
          <p:cNvSpPr>
            <a:spLocks noGrp="1"/>
          </p:cNvSpPr>
          <p:nvPr>
            <p:ph type="title"/>
          </p:nvPr>
        </p:nvSpPr>
        <p:spPr/>
        <p:txBody>
          <a:bodyPr/>
          <a:lstStyle/>
          <a:p>
            <a:r>
              <a:rPr lang="en-US" dirty="0" smtClean="0"/>
              <a:t>Documents</a:t>
            </a:r>
            <a:endParaRPr lang="en-US" dirty="0"/>
          </a:p>
        </p:txBody>
      </p:sp>
      <p:pic>
        <p:nvPicPr>
          <p:cNvPr id="14233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1371600"/>
            <a:ext cx="868320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0330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a:t>
            </a:fld>
            <a:endParaRPr lang="en-US"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2869" r="2869"/>
          <a:stretch/>
        </p:blipFill>
        <p:spPr>
          <a:xfrm>
            <a:off x="-1" y="261587"/>
            <a:ext cx="9144001" cy="6334826"/>
          </a:xfrm>
          <a:prstGeom prst="rect">
            <a:avLst/>
          </a:prstGeom>
        </p:spPr>
      </p:pic>
      <p:sp>
        <p:nvSpPr>
          <p:cNvPr id="4" name="Rectangle 3"/>
          <p:cNvSpPr/>
          <p:nvPr/>
        </p:nvSpPr>
        <p:spPr>
          <a:xfrm>
            <a:off x="3810000" y="457200"/>
            <a:ext cx="4875502" cy="461665"/>
          </a:xfrm>
          <a:prstGeom prst="rect">
            <a:avLst/>
          </a:prstGeom>
          <a:solidFill>
            <a:schemeClr val="bg1"/>
          </a:solidFill>
        </p:spPr>
        <p:txBody>
          <a:bodyPr wrap="none">
            <a:spAutoFit/>
          </a:bodyPr>
          <a:lstStyle/>
          <a:p>
            <a:r>
              <a:rPr lang="en-US" sz="2400" dirty="0">
                <a:hlinkClick r:id="rId3"/>
              </a:rPr>
              <a:t>http://www.cloudauditcontrols.com</a:t>
            </a:r>
            <a:r>
              <a:rPr lang="en-US" sz="2400" dirty="0" smtClean="0">
                <a:hlinkClick r:id="rId3"/>
              </a:rPr>
              <a:t>/</a:t>
            </a:r>
            <a:r>
              <a:rPr lang="en-US" sz="2400" dirty="0" smtClean="0"/>
              <a:t> </a:t>
            </a:r>
            <a:endParaRPr lang="en-US" sz="2400" dirty="0"/>
          </a:p>
        </p:txBody>
      </p:sp>
    </p:spTree>
    <p:extLst>
      <p:ext uri="{BB962C8B-B14F-4D97-AF65-F5344CB8AC3E}">
        <p14:creationId xmlns:p14="http://schemas.microsoft.com/office/powerpoint/2010/main" val="2673913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70</a:t>
            </a:fld>
            <a:endParaRPr lang="en-US" dirty="0"/>
          </a:p>
        </p:txBody>
      </p:sp>
      <p:sp>
        <p:nvSpPr>
          <p:cNvPr id="3" name="Title 2"/>
          <p:cNvSpPr>
            <a:spLocks noGrp="1"/>
          </p:cNvSpPr>
          <p:nvPr>
            <p:ph type="title"/>
          </p:nvPr>
        </p:nvSpPr>
        <p:spPr/>
        <p:txBody>
          <a:bodyPr/>
          <a:lstStyle/>
          <a:p>
            <a:r>
              <a:rPr lang="en-US" dirty="0" smtClean="0"/>
              <a:t>Records</a:t>
            </a:r>
            <a:endParaRPr lang="en-US" dirty="0"/>
          </a:p>
        </p:txBody>
      </p:sp>
      <p:pic>
        <p:nvPicPr>
          <p:cNvPr id="1433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800" y="1337108"/>
            <a:ext cx="8561317" cy="331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54799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normAutofit fontScale="90000"/>
          </a:bodyPr>
          <a:lstStyle/>
          <a:p>
            <a:pPr eaLnBrk="1" hangingPunct="1"/>
            <a:r>
              <a:rPr sz="2800" smtClean="0"/>
              <a:t>Elements of an Information Security Program - Summary</a:t>
            </a:r>
          </a:p>
        </p:txBody>
      </p:sp>
      <p:sp>
        <p:nvSpPr>
          <p:cNvPr id="82946" name="Slide Number Placeholder 3"/>
          <p:cNvSpPr txBox="1">
            <a:spLocks noGrp="1"/>
          </p:cNvSpPr>
          <p:nvPr/>
        </p:nvSpPr>
        <p:spPr bwMode="auto">
          <a:xfrm>
            <a:off x="8077200" y="6511925"/>
            <a:ext cx="609600" cy="263525"/>
          </a:xfrm>
          <a:prstGeom prst="rect">
            <a:avLst/>
          </a:prstGeom>
          <a:noFill/>
          <a:ln w="9525">
            <a:noFill/>
            <a:miter lim="800000"/>
            <a:headEnd/>
            <a:tailEnd/>
          </a:ln>
        </p:spPr>
        <p:txBody>
          <a:bodyPr/>
          <a:lstStyle/>
          <a:p>
            <a:pPr algn="ctr"/>
            <a:fld id="{8DE67155-38F6-44A3-A58E-7786DCAE2C03}" type="slidenum">
              <a:rPr lang="en-US" sz="1200">
                <a:solidFill>
                  <a:srgbClr val="1F497D"/>
                </a:solidFill>
                <a:latin typeface="Arial Black" pitchFamily="34" charset="0"/>
              </a:rPr>
              <a:pPr algn="ctr"/>
              <a:t>71</a:t>
            </a:fld>
            <a:endParaRPr lang="en-US" sz="1200">
              <a:solidFill>
                <a:srgbClr val="1F497D"/>
              </a:solidFill>
              <a:latin typeface="Arial Black" pitchFamily="34" charset="0"/>
            </a:endParaRPr>
          </a:p>
        </p:txBody>
      </p:sp>
      <p:sp>
        <p:nvSpPr>
          <p:cNvPr id="82947" name="Text Box 4"/>
          <p:cNvSpPr txBox="1">
            <a:spLocks noChangeArrowheads="1"/>
          </p:cNvSpPr>
          <p:nvPr/>
        </p:nvSpPr>
        <p:spPr bwMode="auto">
          <a:xfrm>
            <a:off x="533400" y="1524000"/>
            <a:ext cx="8305800" cy="4211638"/>
          </a:xfrm>
          <a:prstGeom prst="rect">
            <a:avLst/>
          </a:prstGeom>
          <a:noFill/>
          <a:ln w="9525">
            <a:noFill/>
            <a:miter lim="800000"/>
            <a:headEnd/>
            <a:tailEnd/>
          </a:ln>
        </p:spPr>
        <p:txBody>
          <a:bodyPr>
            <a:spAutoFit/>
          </a:bodyPr>
          <a:lstStyle/>
          <a:p>
            <a:pPr marL="292100" indent="-292100">
              <a:buFontTx/>
              <a:buChar char="•"/>
            </a:pPr>
            <a:r>
              <a:rPr lang="en-US">
                <a:solidFill>
                  <a:prstClr val="black"/>
                </a:solidFill>
              </a:rPr>
              <a:t>Joint responsibility of business, information security, and IT management</a:t>
            </a:r>
          </a:p>
          <a:p>
            <a:pPr marL="292100" indent="-292100">
              <a:buFontTx/>
              <a:buChar char="•"/>
            </a:pPr>
            <a:r>
              <a:rPr lang="en-US">
                <a:solidFill>
                  <a:prstClr val="black"/>
                </a:solidFill>
              </a:rPr>
              <a:t>Integrated with corporate business objectives</a:t>
            </a:r>
          </a:p>
          <a:p>
            <a:pPr marL="292100" indent="-292100">
              <a:buFontTx/>
              <a:buChar char="•"/>
            </a:pPr>
            <a:r>
              <a:rPr lang="en-US">
                <a:solidFill>
                  <a:prstClr val="black"/>
                </a:solidFill>
              </a:rPr>
              <a:t>Requirements are clearly defined, optimized, and included in a security plan</a:t>
            </a:r>
          </a:p>
          <a:p>
            <a:pPr marL="292100" indent="-292100">
              <a:buFontTx/>
              <a:buChar char="•"/>
            </a:pPr>
            <a:r>
              <a:rPr lang="en-US">
                <a:solidFill>
                  <a:prstClr val="black"/>
                </a:solidFill>
              </a:rPr>
              <a:t>Security functions are integrated with applications at the design stage</a:t>
            </a:r>
          </a:p>
          <a:p>
            <a:pPr marL="292100" indent="-292100">
              <a:buFontTx/>
              <a:buChar char="•"/>
            </a:pPr>
            <a:r>
              <a:rPr lang="en-US">
                <a:solidFill>
                  <a:prstClr val="black"/>
                </a:solidFill>
              </a:rPr>
              <a:t>End users are accountable for managing security</a:t>
            </a:r>
          </a:p>
          <a:p>
            <a:pPr marL="292100" indent="-292100">
              <a:buFontTx/>
              <a:buChar char="•"/>
            </a:pPr>
            <a:r>
              <a:rPr lang="en-US">
                <a:solidFill>
                  <a:prstClr val="black"/>
                </a:solidFill>
              </a:rPr>
              <a:t>Incidents are addressed with formalized incident response procedures supported by automated tools</a:t>
            </a:r>
          </a:p>
          <a:p>
            <a:pPr marL="292100" indent="-292100">
              <a:buFontTx/>
              <a:buChar char="•"/>
            </a:pPr>
            <a:r>
              <a:rPr lang="en-US">
                <a:solidFill>
                  <a:prstClr val="black"/>
                </a:solidFill>
              </a:rPr>
              <a:t>Periodic security assessments evaluate the effectiveness of implementation of the security plan</a:t>
            </a:r>
          </a:p>
          <a:p>
            <a:pPr marL="292100" indent="-292100">
              <a:buFontTx/>
              <a:buChar char="•"/>
            </a:pPr>
            <a:r>
              <a:rPr lang="en-US">
                <a:solidFill>
                  <a:prstClr val="black"/>
                </a:solidFill>
              </a:rPr>
              <a:t>Information on new threats and vulnerabilities is systematically collected and analyzed</a:t>
            </a:r>
          </a:p>
          <a:p>
            <a:pPr marL="292100" indent="-292100">
              <a:buFontTx/>
              <a:buChar char="•"/>
            </a:pPr>
            <a:r>
              <a:rPr lang="en-US">
                <a:solidFill>
                  <a:prstClr val="black"/>
                </a:solidFill>
              </a:rPr>
              <a:t>Mitigating controls are communicated and implemented</a:t>
            </a:r>
          </a:p>
          <a:p>
            <a:pPr marL="292100" indent="-292100">
              <a:buFontTx/>
              <a:buChar char="•"/>
            </a:pPr>
            <a:r>
              <a:rPr lang="en-US">
                <a:solidFill>
                  <a:prstClr val="black"/>
                </a:solidFill>
              </a:rPr>
              <a:t>Intrusion testing, root cause analysis of security incidents and proactive identification of risk is the basis for continuous improvements</a:t>
            </a:r>
          </a:p>
          <a:p>
            <a:pPr marL="292100" indent="-292100">
              <a:buFontTx/>
              <a:buChar char="•"/>
            </a:pPr>
            <a:r>
              <a:rPr lang="en-US">
                <a:solidFill>
                  <a:prstClr val="black"/>
                </a:solidFill>
              </a:rPr>
              <a:t>Security processes and technologies are integrated organization-wide </a:t>
            </a:r>
          </a:p>
        </p:txBody>
      </p:sp>
    </p:spTree>
    <p:extLst>
      <p:ext uri="{BB962C8B-B14F-4D97-AF65-F5344CB8AC3E}">
        <p14:creationId xmlns:p14="http://schemas.microsoft.com/office/powerpoint/2010/main" val="38562143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72</a:t>
            </a:fld>
            <a:endParaRPr lang="en-US" dirty="0"/>
          </a:p>
        </p:txBody>
      </p:sp>
    </p:spTree>
    <p:extLst>
      <p:ext uri="{BB962C8B-B14F-4D97-AF65-F5344CB8AC3E}">
        <p14:creationId xmlns:p14="http://schemas.microsoft.com/office/powerpoint/2010/main" val="14341777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73</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 </a:t>
            </a:r>
            <a:endParaRPr lang="en-US" sz="2000" dirty="0"/>
          </a:p>
        </p:txBody>
      </p:sp>
    </p:spTree>
    <p:extLst>
      <p:ext uri="{BB962C8B-B14F-4D97-AF65-F5344CB8AC3E}">
        <p14:creationId xmlns:p14="http://schemas.microsoft.com/office/powerpoint/2010/main" val="23049105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74</a:t>
            </a:fld>
            <a:endParaRPr lang="en-US"/>
          </a:p>
        </p:txBody>
      </p:sp>
      <p:sp>
        <p:nvSpPr>
          <p:cNvPr id="28" name="Rectangle 27"/>
          <p:cNvSpPr/>
          <p:nvPr/>
        </p:nvSpPr>
        <p:spPr>
          <a:xfrm>
            <a:off x="152400" y="1593474"/>
            <a:ext cx="1941512" cy="1683125"/>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9" name="Rectangle 28"/>
          <p:cNvSpPr/>
          <p:nvPr/>
        </p:nvSpPr>
        <p:spPr>
          <a:xfrm>
            <a:off x="152400" y="2888876"/>
            <a:ext cx="19415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Authorities</a:t>
            </a:r>
          </a:p>
        </p:txBody>
      </p:sp>
      <p:sp>
        <p:nvSpPr>
          <p:cNvPr id="39" name="Rectangle 38"/>
          <p:cNvSpPr/>
          <p:nvPr/>
        </p:nvSpPr>
        <p:spPr>
          <a:xfrm>
            <a:off x="5647763" y="1593474"/>
            <a:ext cx="1828801"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40" name="Rectangle 39"/>
          <p:cNvSpPr/>
          <p:nvPr/>
        </p:nvSpPr>
        <p:spPr>
          <a:xfrm>
            <a:off x="5638798" y="2882149"/>
            <a:ext cx="1828801"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Controls</a:t>
            </a:r>
          </a:p>
        </p:txBody>
      </p:sp>
      <p:sp>
        <p:nvSpPr>
          <p:cNvPr id="41" name="Rectangle 40"/>
          <p:cNvSpPr/>
          <p:nvPr/>
        </p:nvSpPr>
        <p:spPr>
          <a:xfrm>
            <a:off x="2249488" y="1593474"/>
            <a:ext cx="1712912" cy="1676399"/>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42" name="Rectangle 41"/>
          <p:cNvSpPr/>
          <p:nvPr/>
        </p:nvSpPr>
        <p:spPr>
          <a:xfrm>
            <a:off x="2249488" y="2888875"/>
            <a:ext cx="17129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Requirements</a:t>
            </a:r>
          </a:p>
        </p:txBody>
      </p:sp>
      <p:sp>
        <p:nvSpPr>
          <p:cNvPr id="43" name="Rectangle 42"/>
          <p:cNvSpPr/>
          <p:nvPr/>
        </p:nvSpPr>
        <p:spPr>
          <a:xfrm>
            <a:off x="7628965" y="1600200"/>
            <a:ext cx="1374135"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44" name="Rectangle 43"/>
          <p:cNvSpPr/>
          <p:nvPr/>
        </p:nvSpPr>
        <p:spPr>
          <a:xfrm>
            <a:off x="7620000" y="2888875"/>
            <a:ext cx="1374135"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Audits</a:t>
            </a:r>
          </a:p>
        </p:txBody>
      </p:sp>
      <p:sp>
        <p:nvSpPr>
          <p:cNvPr id="47" name="Rectangle 46"/>
          <p:cNvSpPr/>
          <p:nvPr/>
        </p:nvSpPr>
        <p:spPr>
          <a:xfrm>
            <a:off x="4114800" y="1593474"/>
            <a:ext cx="1371600"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48" name="Rectangle 47"/>
          <p:cNvSpPr/>
          <p:nvPr/>
        </p:nvSpPr>
        <p:spPr>
          <a:xfrm>
            <a:off x="4114800" y="2882149"/>
            <a:ext cx="1371600"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Policies</a:t>
            </a:r>
          </a:p>
        </p:txBody>
      </p:sp>
      <p:pic>
        <p:nvPicPr>
          <p:cNvPr id="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316892"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449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PCI</a:t>
            </a:r>
            <a:endParaRPr lang="en-US" sz="1400" dirty="0">
              <a:latin typeface="Arial Black" pitchFamily="34" charset="0"/>
            </a:endParaRPr>
          </a:p>
        </p:txBody>
      </p:sp>
      <p:pic>
        <p:nvPicPr>
          <p:cNvPr id="2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837840"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705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HIPAA</a:t>
            </a:r>
            <a:endParaRPr lang="en-US" sz="1400" dirty="0">
              <a:latin typeface="Arial Black" pitchFamily="34" charset="0"/>
            </a:endParaRPr>
          </a:p>
        </p:txBody>
      </p:sp>
      <p:pic>
        <p:nvPicPr>
          <p:cNvPr id="27"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1415571"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284782" y="2467357"/>
            <a:ext cx="860910"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NERC</a:t>
            </a:r>
            <a:endParaRPr lang="en-US" sz="1400" dirty="0">
              <a:latin typeface="Arial Black" pitchFamily="34" charset="0"/>
            </a:endParaRPr>
          </a:p>
        </p:txBody>
      </p:sp>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75</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76</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IR7298-rev1 Glossary of Key </a:t>
            </a:r>
            <a:br>
              <a:rPr lang="en-US" dirty="0"/>
            </a:br>
            <a:r>
              <a:rPr lang="en-US" dirty="0"/>
              <a:t>Information Security Terms </a:t>
            </a:r>
          </a:p>
        </p:txBody>
      </p:sp>
      <p:sp>
        <p:nvSpPr>
          <p:cNvPr id="3" name="Text Placeholder 2"/>
          <p:cNvSpPr>
            <a:spLocks noGrp="1"/>
          </p:cNvSpPr>
          <p:nvPr>
            <p:ph type="body" idx="1"/>
          </p:nvPr>
        </p:nvSpPr>
        <p:spPr/>
        <p:txBody>
          <a:bodyPr/>
          <a:lstStyle/>
          <a:p>
            <a:r>
              <a:rPr lang="en-US" dirty="0"/>
              <a:t>Defining Information Security</a:t>
            </a:r>
          </a:p>
        </p:txBody>
      </p:sp>
      <p:sp>
        <p:nvSpPr>
          <p:cNvPr id="4" name="Slide Number Placeholder 3"/>
          <p:cNvSpPr>
            <a:spLocks noGrp="1"/>
          </p:cNvSpPr>
          <p:nvPr>
            <p:ph type="sldNum" sz="quarter" idx="4294967295"/>
          </p:nvPr>
        </p:nvSpPr>
        <p:spPr>
          <a:xfrm>
            <a:off x="8229600" y="6559550"/>
            <a:ext cx="762000" cy="263525"/>
          </a:xfrm>
          <a:prstGeom prst="rect">
            <a:avLst/>
          </a:prstGeom>
        </p:spPr>
        <p:txBody>
          <a:bodyPr/>
          <a:lstStyle/>
          <a:p>
            <a:pPr>
              <a:defRPr/>
            </a:pPr>
            <a:fld id="{40A27E43-DDC3-47A4-BC9A-5D95CFE59717}" type="slidenum">
              <a:rPr lang="en-US" smtClean="0"/>
              <a:pPr>
                <a:defRPr/>
              </a:pPr>
              <a:t>78</a:t>
            </a:fld>
            <a:endParaRPr lang="en-US"/>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0" y="304799"/>
            <a:ext cx="1981200" cy="265648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0661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79</a:t>
            </a:fld>
            <a:endParaRPr lang="en-US" dirty="0"/>
          </a:p>
        </p:txBody>
      </p:sp>
      <p:sp>
        <p:nvSpPr>
          <p:cNvPr id="5" name="Title 4"/>
          <p:cNvSpPr>
            <a:spLocks noGrp="1"/>
          </p:cNvSpPr>
          <p:nvPr>
            <p:ph type="title"/>
          </p:nvPr>
        </p:nvSpPr>
        <p:spPr/>
        <p:txBody>
          <a:bodyPr/>
          <a:lstStyle/>
          <a:p>
            <a:r>
              <a:rPr lang="en-US" dirty="0" smtClean="0"/>
              <a:t>What is Information Security</a:t>
            </a:r>
            <a:endParaRPr lang="en-US" dirty="0"/>
          </a:p>
        </p:txBody>
      </p:sp>
      <p:sp>
        <p:nvSpPr>
          <p:cNvPr id="6" name="Content Placeholder 5"/>
          <p:cNvSpPr>
            <a:spLocks noGrp="1"/>
          </p:cNvSpPr>
          <p:nvPr>
            <p:ph idx="1"/>
          </p:nvPr>
        </p:nvSpPr>
        <p:spPr>
          <a:xfrm>
            <a:off x="152399" y="1219199"/>
            <a:ext cx="5968855" cy="5339649"/>
          </a:xfrm>
        </p:spPr>
        <p:txBody>
          <a:bodyPr>
            <a:normAutofit/>
          </a:bodyPr>
          <a:lstStyle/>
          <a:p>
            <a:pPr marL="0" indent="0">
              <a:buNone/>
            </a:pPr>
            <a:r>
              <a:rPr lang="en-US" dirty="0"/>
              <a:t>The protection of information and information systems from </a:t>
            </a:r>
            <a:r>
              <a:rPr lang="en-US" dirty="0" smtClean="0"/>
              <a:t>unauthorized </a:t>
            </a:r>
            <a:r>
              <a:rPr lang="en-US" dirty="0"/>
              <a:t>access, use, disclosure, disruption, modification, or </a:t>
            </a:r>
            <a:r>
              <a:rPr lang="en-US" dirty="0" smtClean="0"/>
              <a:t>destruction </a:t>
            </a:r>
            <a:r>
              <a:rPr lang="en-US" dirty="0"/>
              <a:t>in order to provide </a:t>
            </a:r>
            <a:r>
              <a:rPr lang="en-US" u="sng" dirty="0"/>
              <a:t>confidentiality</a:t>
            </a:r>
            <a:r>
              <a:rPr lang="en-US" dirty="0"/>
              <a:t>, </a:t>
            </a:r>
            <a:r>
              <a:rPr lang="en-US" u="sng" dirty="0"/>
              <a:t>integrity</a:t>
            </a:r>
            <a:r>
              <a:rPr lang="en-US" dirty="0"/>
              <a:t>, </a:t>
            </a:r>
            <a:r>
              <a:rPr lang="en-US" dirty="0" smtClean="0"/>
              <a:t>and </a:t>
            </a:r>
            <a:r>
              <a:rPr lang="en-US" u="sng" dirty="0" smtClean="0"/>
              <a:t>availability</a:t>
            </a:r>
            <a:r>
              <a:rPr lang="en-US" dirty="0"/>
              <a:t>. </a:t>
            </a:r>
          </a:p>
          <a:p>
            <a:pPr marL="0" indent="0">
              <a:buNone/>
            </a:pPr>
            <a:endParaRPr lang="en-US" dirty="0" smtClean="0"/>
          </a:p>
          <a:p>
            <a:pPr marL="0" indent="0">
              <a:buNone/>
            </a:pPr>
            <a:r>
              <a:rPr lang="en-US" sz="2400" dirty="0" smtClean="0"/>
              <a:t>SOURCE</a:t>
            </a:r>
            <a:r>
              <a:rPr lang="en-US" sz="2400" dirty="0"/>
              <a:t>:  SP 800-37; SP 800-53; SP 800-53A; SP 800-18; SP </a:t>
            </a:r>
            <a:r>
              <a:rPr lang="en-US" sz="2400" dirty="0" smtClean="0"/>
              <a:t>800-60</a:t>
            </a:r>
            <a:r>
              <a:rPr lang="en-US" sz="2400" dirty="0"/>
              <a:t>; CNSSI-4009; FIPS 200; FIPS 199; 44 U.S.C., Sec. 3542 </a:t>
            </a:r>
          </a:p>
          <a:p>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03937" y="1447800"/>
            <a:ext cx="2887663" cy="38719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121255" y="5410200"/>
            <a:ext cx="2853025" cy="646331"/>
          </a:xfrm>
          <a:prstGeom prst="rect">
            <a:avLst/>
          </a:prstGeom>
        </p:spPr>
        <p:txBody>
          <a:bodyPr wrap="none">
            <a:spAutoFit/>
          </a:bodyPr>
          <a:lstStyle/>
          <a:p>
            <a:r>
              <a:rPr lang="en-US" dirty="0"/>
              <a:t>IR7298-rev1 Glossary of Key </a:t>
            </a:r>
          </a:p>
          <a:p>
            <a:r>
              <a:rPr lang="en-US" dirty="0"/>
              <a:t>Information Security Terms </a:t>
            </a:r>
          </a:p>
        </p:txBody>
      </p:sp>
      <p:sp>
        <p:nvSpPr>
          <p:cNvPr id="27" name="Rounded Rectangle 26"/>
          <p:cNvSpPr/>
          <p:nvPr/>
        </p:nvSpPr>
        <p:spPr>
          <a:xfrm>
            <a:off x="2514600" y="2286000"/>
            <a:ext cx="1143000" cy="381000"/>
          </a:xfrm>
          <a:prstGeom prst="roundRect">
            <a:avLst/>
          </a:prstGeom>
          <a:solidFill>
            <a:schemeClr val="accent6">
              <a:alpha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3733800" y="2286000"/>
            <a:ext cx="685800" cy="381000"/>
          </a:xfrm>
          <a:prstGeom prst="roundRect">
            <a:avLst/>
          </a:prstGeom>
          <a:solidFill>
            <a:schemeClr val="accent6">
              <a:alpha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2971800" y="3763617"/>
            <a:ext cx="2438400" cy="381000"/>
          </a:xfrm>
          <a:prstGeom prst="roundRect">
            <a:avLst/>
          </a:prstGeom>
          <a:solidFill>
            <a:schemeClr val="accent6">
              <a:alpha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230457" y="2773017"/>
            <a:ext cx="1707673" cy="381000"/>
          </a:xfrm>
          <a:prstGeom prst="roundRect">
            <a:avLst/>
          </a:prstGeom>
          <a:solidFill>
            <a:schemeClr val="accent6">
              <a:alpha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2067339" y="2769705"/>
            <a:ext cx="1752601" cy="381000"/>
          </a:xfrm>
          <a:prstGeom prst="roundRect">
            <a:avLst/>
          </a:prstGeom>
          <a:solidFill>
            <a:schemeClr val="accent3">
              <a:alpha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230457" y="4267200"/>
            <a:ext cx="1445943" cy="381000"/>
          </a:xfrm>
          <a:prstGeom prst="round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2471933" y="4267200"/>
            <a:ext cx="1861527" cy="381000"/>
          </a:xfrm>
          <a:prstGeom prst="roundRect">
            <a:avLst/>
          </a:prstGeom>
          <a:solidFill>
            <a:schemeClr val="accent3">
              <a:alpha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2958951" y="3276600"/>
            <a:ext cx="1937727" cy="381000"/>
          </a:xfrm>
          <a:prstGeom prst="round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230457" y="3276600"/>
            <a:ext cx="2131743" cy="381000"/>
          </a:xfrm>
          <a:prstGeom prst="round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34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inVertic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inVertic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barn(inVertical)">
                                      <p:cBhvr>
                                        <p:cTn id="33" dur="500"/>
                                        <p:tgtEl>
                                          <p:spTgt spid="37"/>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barn(inVertical)">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barn(inVertical)">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animBg="1"/>
      <p:bldP spid="31" grpId="0" animBg="1"/>
      <p:bldP spid="32" grpId="0" animBg="1"/>
      <p:bldP spid="33" grpId="0" animBg="1"/>
      <p:bldP spid="35" grpId="0" animBg="1"/>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a:t>
            </a:fld>
            <a:endParaRPr lang="en-US" dirty="0"/>
          </a:p>
        </p:txBody>
      </p:sp>
      <p:pic>
        <p:nvPicPr>
          <p:cNvPr id="3" name="Picture 2"/>
          <p:cNvPicPr>
            <a:picLocks noChangeAspect="1"/>
          </p:cNvPicPr>
          <p:nvPr/>
        </p:nvPicPr>
        <p:blipFill>
          <a:blip r:embed="rId2"/>
          <a:stretch>
            <a:fillRect/>
          </a:stretch>
        </p:blipFill>
        <p:spPr>
          <a:xfrm>
            <a:off x="1260278" y="838200"/>
            <a:ext cx="6623443" cy="3326938"/>
          </a:xfrm>
          <a:prstGeom prst="rect">
            <a:avLst/>
          </a:prstGeom>
        </p:spPr>
      </p:pic>
      <p:sp>
        <p:nvSpPr>
          <p:cNvPr id="4" name="Rectangle 3"/>
          <p:cNvSpPr/>
          <p:nvPr/>
        </p:nvSpPr>
        <p:spPr>
          <a:xfrm>
            <a:off x="661774" y="5105400"/>
            <a:ext cx="7363252" cy="461665"/>
          </a:xfrm>
          <a:prstGeom prst="rect">
            <a:avLst/>
          </a:prstGeom>
        </p:spPr>
        <p:txBody>
          <a:bodyPr>
            <a:spAutoFit/>
          </a:bodyPr>
          <a:lstStyle/>
          <a:p>
            <a:pPr algn="ctr"/>
            <a:r>
              <a:rPr lang="en-US" sz="2400" dirty="0">
                <a:solidFill>
                  <a:srgbClr val="333333"/>
                </a:solidFill>
                <a:latin typeface="Arial" panose="020B0604020202020204" pitchFamily="34" charset="0"/>
                <a:hlinkClick r:id="rId3"/>
              </a:rPr>
              <a:t>https://</a:t>
            </a:r>
            <a:r>
              <a:rPr lang="en-US" sz="2400" dirty="0" smtClean="0">
                <a:solidFill>
                  <a:srgbClr val="333333"/>
                </a:solidFill>
                <a:latin typeface="Arial" panose="020B0604020202020204" pitchFamily="34" charset="0"/>
                <a:hlinkClick r:id="rId3"/>
              </a:rPr>
              <a:t>www.linkedin.com/in/christopherdavis</a:t>
            </a:r>
            <a:r>
              <a:rPr lang="en-US" sz="2400" dirty="0" smtClean="0">
                <a:solidFill>
                  <a:srgbClr val="333333"/>
                </a:solidFill>
                <a:latin typeface="Arial" panose="020B0604020202020204" pitchFamily="34" charset="0"/>
              </a:rPr>
              <a:t> </a:t>
            </a:r>
            <a:endParaRPr lang="en-US" sz="2400" dirty="0"/>
          </a:p>
        </p:txBody>
      </p:sp>
    </p:spTree>
    <p:extLst>
      <p:ext uri="{BB962C8B-B14F-4D97-AF65-F5344CB8AC3E}">
        <p14:creationId xmlns:p14="http://schemas.microsoft.com/office/powerpoint/2010/main" val="31626117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80</a:t>
            </a:fld>
            <a:endParaRPr lang="en-US" dirty="0"/>
          </a:p>
        </p:txBody>
      </p:sp>
      <p:sp>
        <p:nvSpPr>
          <p:cNvPr id="3" name="Title 2"/>
          <p:cNvSpPr>
            <a:spLocks noGrp="1"/>
          </p:cNvSpPr>
          <p:nvPr>
            <p:ph type="title"/>
          </p:nvPr>
        </p:nvSpPr>
        <p:spPr/>
        <p:txBody>
          <a:bodyPr/>
          <a:lstStyle/>
          <a:p>
            <a:r>
              <a:rPr lang="en-US" dirty="0" smtClean="0"/>
              <a:t>Information Security</a:t>
            </a:r>
            <a:endParaRPr lang="en-US" dirty="0"/>
          </a:p>
        </p:txBody>
      </p:sp>
      <p:sp>
        <p:nvSpPr>
          <p:cNvPr id="4" name="Content Placeholder 3"/>
          <p:cNvSpPr>
            <a:spLocks noGrp="1"/>
          </p:cNvSpPr>
          <p:nvPr>
            <p:ph idx="1"/>
          </p:nvPr>
        </p:nvSpPr>
        <p:spPr>
          <a:xfrm>
            <a:off x="152399" y="1219199"/>
            <a:ext cx="8991601" cy="5339649"/>
          </a:xfrm>
        </p:spPr>
        <p:txBody>
          <a:bodyPr>
            <a:normAutofit fontScale="85000" lnSpcReduction="20000"/>
          </a:bodyPr>
          <a:lstStyle/>
          <a:p>
            <a:pPr marL="0" indent="0">
              <a:buNone/>
            </a:pPr>
            <a:r>
              <a:rPr lang="en-US" dirty="0"/>
              <a:t>Information Security –  Protecting information and information systems from unauthorized access, use, disclosure, disruption, modification, or destruction in order to provide—  </a:t>
            </a:r>
          </a:p>
          <a:p>
            <a:pPr marL="0" indent="0">
              <a:buNone/>
            </a:pPr>
            <a:endParaRPr lang="en-US" dirty="0"/>
          </a:p>
          <a:p>
            <a:pPr marL="0" indent="0">
              <a:buNone/>
            </a:pPr>
            <a:r>
              <a:rPr lang="en-US" b="1" dirty="0"/>
              <a:t>1) integrity</a:t>
            </a:r>
            <a:r>
              <a:rPr lang="en-US" dirty="0"/>
              <a:t>, which means guarding against improper information modification or destruction, and includes ensuring information nonrepudiation and authenticity;  </a:t>
            </a:r>
          </a:p>
          <a:p>
            <a:pPr marL="0" indent="0">
              <a:buNone/>
            </a:pPr>
            <a:r>
              <a:rPr lang="en-US" b="1" dirty="0" smtClean="0"/>
              <a:t>2</a:t>
            </a:r>
            <a:r>
              <a:rPr lang="en-US" b="1" dirty="0"/>
              <a:t>) confidentiality</a:t>
            </a:r>
            <a:r>
              <a:rPr lang="en-US" dirty="0"/>
              <a:t>, which means preserving authorized restrictions on access and disclosure, including means for protecting personal privacy and proprietary information; and  </a:t>
            </a:r>
          </a:p>
          <a:p>
            <a:pPr marL="0" indent="0">
              <a:buNone/>
            </a:pPr>
            <a:r>
              <a:rPr lang="en-US" b="1" dirty="0" smtClean="0"/>
              <a:t>3</a:t>
            </a:r>
            <a:r>
              <a:rPr lang="en-US" b="1" dirty="0"/>
              <a:t>) availability</a:t>
            </a:r>
            <a:r>
              <a:rPr lang="en-US" dirty="0"/>
              <a:t>, which means ensuring timely and reliable access to and use of information. </a:t>
            </a:r>
          </a:p>
          <a:p>
            <a:pPr marL="0" indent="0">
              <a:buNone/>
            </a:pPr>
            <a:endParaRPr lang="en-US" dirty="0"/>
          </a:p>
          <a:p>
            <a:pPr marL="0" indent="0">
              <a:buNone/>
            </a:pPr>
            <a:r>
              <a:rPr lang="en-US" dirty="0" smtClean="0"/>
              <a:t>SOURCE:  SP 800-66; 44 U.S.C., Sec 3541 </a:t>
            </a:r>
          </a:p>
          <a:p>
            <a:endParaRPr lang="en-US" dirty="0"/>
          </a:p>
        </p:txBody>
      </p:sp>
      <p:sp>
        <p:nvSpPr>
          <p:cNvPr id="7" name="Rectangle 6"/>
          <p:cNvSpPr/>
          <p:nvPr/>
        </p:nvSpPr>
        <p:spPr>
          <a:xfrm>
            <a:off x="5513447" y="357521"/>
            <a:ext cx="2853025" cy="646331"/>
          </a:xfrm>
          <a:prstGeom prst="rect">
            <a:avLst/>
          </a:prstGeom>
        </p:spPr>
        <p:txBody>
          <a:bodyPr wrap="none">
            <a:spAutoFit/>
          </a:bodyPr>
          <a:lstStyle/>
          <a:p>
            <a:r>
              <a:rPr lang="en-US" dirty="0"/>
              <a:t>IR7298-rev1 Glossary of Key </a:t>
            </a:r>
          </a:p>
          <a:p>
            <a:r>
              <a:rPr lang="en-US" dirty="0"/>
              <a:t>Information Security Terms </a:t>
            </a:r>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229600" y="152400"/>
            <a:ext cx="762000" cy="10217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87721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a:t>
            </a:fld>
            <a:endParaRPr lang="en-US"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r="10471"/>
          <a:stretch/>
        </p:blipFill>
        <p:spPr>
          <a:xfrm>
            <a:off x="304800" y="762000"/>
            <a:ext cx="8470146" cy="3716063"/>
          </a:xfrm>
          <a:prstGeom prst="rect">
            <a:avLst/>
          </a:prstGeom>
        </p:spPr>
      </p:pic>
      <p:sp>
        <p:nvSpPr>
          <p:cNvPr id="4" name="Rectangle 3"/>
          <p:cNvSpPr/>
          <p:nvPr/>
        </p:nvSpPr>
        <p:spPr>
          <a:xfrm>
            <a:off x="2590800" y="4962300"/>
            <a:ext cx="2941511" cy="461665"/>
          </a:xfrm>
          <a:prstGeom prst="rect">
            <a:avLst/>
          </a:prstGeom>
        </p:spPr>
        <p:txBody>
          <a:bodyPr wrap="none">
            <a:spAutoFit/>
          </a:bodyPr>
          <a:lstStyle/>
          <a:p>
            <a:r>
              <a:rPr lang="en-US" sz="2400" dirty="0">
                <a:hlinkClick r:id="rId3"/>
              </a:rPr>
              <a:t>https://goo.gl/9AFyoE</a:t>
            </a:r>
            <a:endParaRPr lang="en-US" sz="2400" dirty="0"/>
          </a:p>
        </p:txBody>
      </p:sp>
    </p:spTree>
    <p:extLst>
      <p:ext uri="{BB962C8B-B14F-4D97-AF65-F5344CB8AC3E}">
        <p14:creationId xmlns:p14="http://schemas.microsoft.com/office/powerpoint/2010/main" val="3939299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3145</Words>
  <Application>Microsoft Office PowerPoint</Application>
  <PresentationFormat>On-screen Show (4:3)</PresentationFormat>
  <Paragraphs>527</Paragraphs>
  <Slides>80</Slides>
  <Notes>39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80</vt:i4>
      </vt:variant>
    </vt:vector>
  </HeadingPairs>
  <TitlesOfParts>
    <vt:vector size="94" baseType="lpstr">
      <vt:lpstr>Batang</vt:lpstr>
      <vt:lpstr>ＭＳ Ｐゴシック</vt:lpstr>
      <vt:lpstr>Aharoni</vt:lpstr>
      <vt:lpstr>Arial</vt:lpstr>
      <vt:lpstr>Arial Black</vt:lpstr>
      <vt:lpstr>Bookman Old Style</vt:lpstr>
      <vt:lpstr>Calibri</vt:lpstr>
      <vt:lpstr>Century Gothic</vt:lpstr>
      <vt:lpstr>Courier New</vt:lpstr>
      <vt:lpstr>Gisha</vt:lpstr>
      <vt:lpstr>Tahoma</vt:lpstr>
      <vt:lpstr>Times New Roman</vt:lpstr>
      <vt:lpstr>Wingdings</vt:lpstr>
      <vt:lpstr>SMU Slide TEMPLATE 20100603.ver01a</vt:lpstr>
      <vt:lpstr>PowerPoint Presentation</vt:lpstr>
      <vt:lpstr>Session 01 – Course Overview</vt:lpstr>
      <vt:lpstr>Housekeeping</vt:lpstr>
      <vt:lpstr>Session Overview</vt:lpstr>
      <vt:lpstr>MIS 6311-501 Cyber Security Fundamentals</vt:lpstr>
      <vt:lpstr>Your Instructor – Chris Davis </vt:lpstr>
      <vt:lpstr>PowerPoint Presentation</vt:lpstr>
      <vt:lpstr>PowerPoint Presentation</vt:lpstr>
      <vt:lpstr>PowerPoint Presentation</vt:lpstr>
      <vt:lpstr>What this course IS and IS NOT</vt:lpstr>
      <vt:lpstr>Eight Goals for This Course</vt:lpstr>
      <vt:lpstr>The CISSP</vt:lpstr>
      <vt:lpstr>Comparison of Our Class to CISSP Domains</vt:lpstr>
      <vt:lpstr>Academic Calendar &amp; Sessions</vt:lpstr>
      <vt:lpstr>PowerPoint Presentation</vt:lpstr>
      <vt:lpstr>Grading, Materials, and Course Project</vt:lpstr>
      <vt:lpstr>Course Structure &amp; Grading</vt:lpstr>
      <vt:lpstr>Materials</vt:lpstr>
      <vt:lpstr>Project Details</vt:lpstr>
      <vt:lpstr>Subject Area Analysis  </vt:lpstr>
      <vt:lpstr>Data Breach Analysis  </vt:lpstr>
      <vt:lpstr>Risk and Controls Analysis  </vt:lpstr>
      <vt:lpstr>Housekeeping </vt:lpstr>
      <vt:lpstr>Class Rules</vt:lpstr>
      <vt:lpstr>Facilities</vt:lpstr>
      <vt:lpstr>PowerPoint Presentation</vt:lpstr>
      <vt:lpstr>Your Turn.  </vt:lpstr>
      <vt:lpstr>A Walk on the Wild Side.  Tales from the Crypt.</vt:lpstr>
      <vt:lpstr>PowerPoint Presentation</vt:lpstr>
      <vt:lpstr>PowerPoint Presentation</vt:lpstr>
      <vt:lpstr>Help me get a job!</vt:lpstr>
      <vt:lpstr>PowerPoint Presentation</vt:lpstr>
      <vt:lpstr>PowerPoint Presentation</vt:lpstr>
      <vt:lpstr>Let’s Get Started.</vt:lpstr>
      <vt:lpstr>Chris's View</vt:lpstr>
      <vt:lpstr>GRC and IT Controls;  Building the Security Program</vt:lpstr>
      <vt:lpstr>Practical Application</vt:lpstr>
      <vt:lpstr>PowerPoint Presentation</vt:lpstr>
      <vt:lpstr>10 MINUTE BREAK!</vt:lpstr>
      <vt:lpstr>GRC &amp; IT Controls</vt:lpstr>
      <vt:lpstr>GRC Quick Recap</vt:lpstr>
      <vt:lpstr>Governance, Risk, Compliance</vt:lpstr>
      <vt:lpstr>Hundreds of Authority Sources</vt:lpstr>
      <vt:lpstr>Controls Quick Recap</vt:lpstr>
      <vt:lpstr>Information Security Controls</vt:lpstr>
      <vt:lpstr>Pulling these Concepts Together</vt:lpstr>
      <vt:lpstr>Effectively Managed IT Controls</vt:lpstr>
      <vt:lpstr>PowerPoint Presentation</vt:lpstr>
      <vt:lpstr>Building an Information Security Program</vt:lpstr>
      <vt:lpstr>Some things haven’t changed as much as you would think they *must* have changed…</vt:lpstr>
      <vt:lpstr> ATSEC APPROACH to Security Program</vt:lpstr>
      <vt:lpstr>ISMS Implementation Guide</vt:lpstr>
      <vt:lpstr>Overview of ISMS</vt:lpstr>
      <vt:lpstr>ISO Standards</vt:lpstr>
      <vt:lpstr>Management Support</vt:lpstr>
      <vt:lpstr>Management Support</vt:lpstr>
      <vt:lpstr>Determine Scope</vt:lpstr>
      <vt:lpstr>Applicable Legislation - Authorities</vt:lpstr>
      <vt:lpstr>Risk Assessment</vt:lpstr>
      <vt:lpstr>Risk Assessment</vt:lpstr>
      <vt:lpstr>Inventory</vt:lpstr>
      <vt:lpstr>Identify Risk</vt:lpstr>
      <vt:lpstr>Assess Risk</vt:lpstr>
      <vt:lpstr>Identify Objectives and Controls</vt:lpstr>
      <vt:lpstr>Policies and Procedures</vt:lpstr>
      <vt:lpstr>Allocate Resources and Train</vt:lpstr>
      <vt:lpstr>Monitor Implementation</vt:lpstr>
      <vt:lpstr>Certification and Help</vt:lpstr>
      <vt:lpstr>Documents</vt:lpstr>
      <vt:lpstr>Records</vt:lpstr>
      <vt:lpstr>Elements of an Information Security Program - Summary</vt:lpstr>
      <vt:lpstr>Final Thoughts</vt:lpstr>
      <vt:lpstr>Final Thoughts</vt:lpstr>
      <vt:lpstr>From Authorities to Audits</vt:lpstr>
      <vt:lpstr>Effectively Managed IT Controls</vt:lpstr>
      <vt:lpstr>PowerPoint Presentation</vt:lpstr>
      <vt:lpstr>Additional Materials</vt:lpstr>
      <vt:lpstr>IR7298-rev1 Glossary of Key  Information Security Terms </vt:lpstr>
      <vt:lpstr>What is Information Security</vt:lpstr>
      <vt:lpstr>Information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2016-08-23T16:42:13Z</dcterms:modified>
</cp:coreProperties>
</file>